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45"/>
  </p:notesMasterIdLst>
  <p:handoutMasterIdLst>
    <p:handoutMasterId r:id="rId46"/>
  </p:handoutMasterIdLst>
  <p:sldIdLst>
    <p:sldId id="257"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6" r:id="rId19"/>
    <p:sldId id="277" r:id="rId20"/>
    <p:sldId id="278" r:id="rId21"/>
    <p:sldId id="344"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912">
          <p15:clr>
            <a:srgbClr val="A4A3A4"/>
          </p15:clr>
        </p15:guide>
        <p15:guide id="2" pos="3696">
          <p15:clr>
            <a:srgbClr val="A4A3A4"/>
          </p15:clr>
        </p15:guide>
      </p15:sldGuideLst>
    </p:ext>
    <p:ext uri="{2D200454-40CA-4A62-9FC3-DE9A4176ACB9}">
      <p15:notesGuideLst xmlns:p15="http://schemas.microsoft.com/office/powerpoint/2012/main">
        <p15:guide id="1" orient="horz" pos="1787">
          <p15:clr>
            <a:srgbClr val="A4A3A4"/>
          </p15:clr>
        </p15:guide>
        <p15:guide id="2" pos="2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autoAdjust="0"/>
    <p:restoredTop sz="74333" autoAdjust="0"/>
  </p:normalViewPr>
  <p:slideViewPr>
    <p:cSldViewPr>
      <p:cViewPr varScale="1">
        <p:scale>
          <a:sx n="58" d="100"/>
          <a:sy n="58" d="100"/>
        </p:scale>
        <p:origin x="1776" y="84"/>
      </p:cViewPr>
      <p:guideLst>
        <p:guide orient="horz" pos="912"/>
        <p:guide pos="36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106"/>
    </p:cViewPr>
  </p:sorterViewPr>
  <p:notesViewPr>
    <p:cSldViewPr>
      <p:cViewPr varScale="1">
        <p:scale>
          <a:sx n="87" d="100"/>
          <a:sy n="87" d="100"/>
        </p:scale>
        <p:origin x="-3696" y="-72"/>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1/24/2018</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1pPr>
    <a:lvl2pPr marL="28575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2pPr>
    <a:lvl3pPr marL="461963"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3pPr>
    <a:lvl4pPr marL="687388"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4pPr>
    <a:lvl5pPr marL="91440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1719263" y="42863"/>
            <a:ext cx="3549650" cy="2662237"/>
          </a:xfrm>
          <a:noFill/>
          <a:ln>
            <a:solidFill>
              <a:srgbClr val="000000"/>
            </a:solidFill>
            <a:miter lim="800000"/>
            <a:headEnd/>
            <a:tailEnd/>
          </a:ln>
        </p:spPr>
      </p:sp>
      <p:sp>
        <p:nvSpPr>
          <p:cNvPr id="6147" name="Notes Placeholder 2"/>
          <p:cNvSpPr>
            <a:spLocks noGrp="1"/>
          </p:cNvSpPr>
          <p:nvPr>
            <p:ph type="body" idx="1"/>
          </p:nvPr>
        </p:nvSpPr>
        <p:spPr bwMode="auto">
          <a:xfrm>
            <a:off x="301837" y="2760607"/>
            <a:ext cx="6708563" cy="5991537"/>
          </a:xfrm>
          <a:noFill/>
        </p:spPr>
        <p:txBody>
          <a:bodyPr wrap="square" numCol="1" anchor="t" anchorCtr="0" compatLnSpc="1">
            <a:prstTxWarp prst="textNoShape">
              <a:avLst/>
            </a:prstTxWarp>
          </a:bodyPr>
          <a:lstStyle/>
          <a:p>
            <a:pPr eaLnBrk="1" hangingPunct="1">
              <a:spcBef>
                <a:spcPct val="0"/>
              </a:spcBef>
            </a:pPr>
            <a:r>
              <a:rPr lang="en-US" dirty="0" smtClean="0"/>
              <a:t> </a:t>
            </a:r>
            <a:r>
              <a:rPr lang="en-US" b="1" i="1" dirty="0" smtClean="0"/>
              <a:t>We are now transitioning from methods of passive detection to active detection of </a:t>
            </a:r>
            <a:r>
              <a:rPr lang="en-US" b="1" i="1" dirty="0" err="1" smtClean="0"/>
              <a:t>SNM</a:t>
            </a:r>
            <a:r>
              <a:rPr lang="en-US" b="1" i="1" dirty="0" smtClean="0"/>
              <a:t>.</a:t>
            </a:r>
          </a:p>
          <a:p>
            <a:pPr eaLnBrk="1" hangingPunct="1">
              <a:spcBef>
                <a:spcPct val="0"/>
              </a:spcBef>
            </a:pPr>
            <a:r>
              <a:rPr lang="en-US" dirty="0"/>
              <a:t> </a:t>
            </a:r>
            <a:r>
              <a:rPr lang="en-US" b="1" dirty="0" smtClean="0"/>
              <a:t>Can someone, in layman’s terms, tell me the difference between passive and active detection?</a:t>
            </a:r>
          </a:p>
          <a:p>
            <a:pPr eaLnBrk="1" hangingPunct="1">
              <a:spcBef>
                <a:spcPct val="0"/>
              </a:spcBef>
            </a:pPr>
            <a:endParaRPr lang="en-US" dirty="0" smtClean="0"/>
          </a:p>
          <a:p>
            <a:r>
              <a:rPr lang="en-US" sz="1600" dirty="0"/>
              <a:t> </a:t>
            </a:r>
            <a:r>
              <a:rPr lang="en-US" sz="1600" dirty="0" smtClean="0"/>
              <a:t>Many of these slides </a:t>
            </a:r>
            <a:r>
              <a:rPr lang="en-US" sz="1600" dirty="0"/>
              <a:t>were taken from a slide deck developed jointly by the Massachusetts Institute of Technology, The Pennsylvania State University, and Texas </a:t>
            </a:r>
            <a:r>
              <a:rPr lang="en-US" sz="1600" dirty="0" err="1"/>
              <a:t>A&amp;M</a:t>
            </a:r>
            <a:r>
              <a:rPr lang="en-US" sz="1600" dirty="0"/>
              <a:t> University with funding provided by the </a:t>
            </a:r>
            <a:r>
              <a:rPr lang="en-US" sz="1600" dirty="0" err="1"/>
              <a:t>NNSA</a:t>
            </a:r>
            <a:r>
              <a:rPr lang="en-US" sz="1600" dirty="0"/>
              <a:t> through the Global Threat Reduction </a:t>
            </a:r>
            <a:r>
              <a:rPr lang="en-US" sz="1600" dirty="0" smtClean="0"/>
              <a:t>Initiative.  The </a:t>
            </a:r>
            <a:r>
              <a:rPr lang="en-US" sz="1600" dirty="0"/>
              <a:t>purpose of this collaboration was to provide academic institutions with increased nuclear security-related education and training for integration in their nuclear science and engineering related programs.</a:t>
            </a:r>
          </a:p>
          <a:p>
            <a:pPr eaLnBrk="1" hangingPunct="1">
              <a:spcBef>
                <a:spcPct val="0"/>
              </a:spcBef>
            </a:pPr>
            <a:endParaRPr lang="en-US" dirty="0" smtClean="0"/>
          </a:p>
        </p:txBody>
      </p:sp>
      <p:sp>
        <p:nvSpPr>
          <p:cNvPr id="6148"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C6893F8-63C6-4D02-8CAF-101D7A56B7CA}" type="slidenum">
              <a:rPr lang="en-US" smtClean="0"/>
              <a:pPr fontAlgn="base">
                <a:spcBef>
                  <a:spcPct val="0"/>
                </a:spcBef>
                <a:spcAft>
                  <a:spcPct val="0"/>
                </a:spcAft>
                <a:defRPr/>
              </a:pPr>
              <a:t>0</a:t>
            </a:fld>
            <a:endParaRPr lang="en-US" smtClean="0"/>
          </a:p>
        </p:txBody>
      </p:sp>
    </p:spTree>
    <p:extLst>
      <p:ext uri="{BB962C8B-B14F-4D97-AF65-F5344CB8AC3E}">
        <p14:creationId xmlns:p14="http://schemas.microsoft.com/office/powerpoint/2010/main" val="47062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By now, you have a good deal understanding of the fission process.  This is for your review!!!!</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9</a:t>
            </a:fld>
            <a:endParaRPr lang="en-US" dirty="0"/>
          </a:p>
        </p:txBody>
      </p:sp>
    </p:spTree>
    <p:extLst>
      <p:ext uri="{BB962C8B-B14F-4D97-AF65-F5344CB8AC3E}">
        <p14:creationId xmlns:p14="http://schemas.microsoft.com/office/powerpoint/2010/main" val="264344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0" dirty="0" smtClean="0">
                <a:latin typeface="Arial"/>
                <a:cs typeface="Arial"/>
              </a:rPr>
              <a:t>(1) Most </a:t>
            </a:r>
            <a:r>
              <a:rPr lang="en-US" b="0" dirty="0">
                <a:latin typeface="Arial"/>
                <a:cs typeface="Arial"/>
              </a:rPr>
              <a:t>active interrogation techniques rely on the measurement of the delayed </a:t>
            </a:r>
            <a:r>
              <a:rPr lang="en-US" b="0" dirty="0" smtClean="0">
                <a:latin typeface="Arial"/>
                <a:cs typeface="Arial"/>
              </a:rPr>
              <a:t>radiation.  This is because it can often be harder</a:t>
            </a:r>
            <a:r>
              <a:rPr lang="en-US" b="0" baseline="0" dirty="0" smtClean="0">
                <a:latin typeface="Arial"/>
                <a:cs typeface="Arial"/>
              </a:rPr>
              <a:t> to pick out the desired signal while you have your active source also providing counts.</a:t>
            </a:r>
            <a:endParaRPr lang="en-US" b="0" dirty="0" smtClean="0">
              <a:latin typeface="Arial"/>
              <a:cs typeface="Arial"/>
            </a:endParaRPr>
          </a:p>
          <a:p>
            <a:pPr marL="285750" indent="-285750">
              <a:buFont typeface="Arial"/>
              <a:buChar char="•"/>
            </a:pPr>
            <a:r>
              <a:rPr lang="en-US" b="0" dirty="0" smtClean="0">
                <a:latin typeface="Arial"/>
                <a:cs typeface="Arial"/>
              </a:rPr>
              <a:t>(2) Prompt </a:t>
            </a:r>
            <a:r>
              <a:rPr lang="en-US" b="0" dirty="0">
                <a:latin typeface="Arial"/>
                <a:cs typeface="Arial"/>
              </a:rPr>
              <a:t>radiation provides many more counts per fission per unit time than delayed </a:t>
            </a:r>
            <a:r>
              <a:rPr lang="en-US" b="0" dirty="0" smtClean="0">
                <a:latin typeface="Arial"/>
                <a:cs typeface="Arial"/>
              </a:rPr>
              <a:t>radiation.  Prompt signal</a:t>
            </a:r>
            <a:r>
              <a:rPr lang="en-US" b="0" baseline="0" dirty="0" smtClean="0">
                <a:latin typeface="Arial"/>
                <a:cs typeface="Arial"/>
              </a:rPr>
              <a:t> is orders or magnitude larger than the delayed response.</a:t>
            </a:r>
            <a:endParaRPr lang="en-US" b="0" dirty="0">
              <a:latin typeface="Arial"/>
              <a:cs typeface="Arial"/>
            </a:endParaRPr>
          </a:p>
          <a:p>
            <a:pPr marL="285750" indent="-285750">
              <a:buFont typeface="Arial"/>
              <a:buChar char="•"/>
            </a:pPr>
            <a:r>
              <a:rPr lang="en-US" b="0" dirty="0" smtClean="0">
                <a:latin typeface="Arial"/>
                <a:cs typeface="Arial"/>
              </a:rPr>
              <a:t>(3) Prompt </a:t>
            </a:r>
            <a:r>
              <a:rPr lang="en-US" b="0" dirty="0">
                <a:latin typeface="Arial"/>
                <a:cs typeface="Arial"/>
              </a:rPr>
              <a:t>radiation detection techniques have a much higher </a:t>
            </a:r>
            <a:r>
              <a:rPr lang="en-US" b="0" dirty="0" smtClean="0">
                <a:latin typeface="Arial"/>
                <a:cs typeface="Arial"/>
              </a:rPr>
              <a:t>sensitivity.  They are easier to detect because they are present in much larger quantities.</a:t>
            </a:r>
            <a:endParaRPr lang="en-US" b="0" dirty="0">
              <a:latin typeface="Arial"/>
              <a:cs typeface="Arial"/>
            </a:endParaRPr>
          </a:p>
          <a:p>
            <a:pPr marL="285750" indent="-285750">
              <a:buFont typeface="Arial"/>
              <a:buChar char="•"/>
            </a:pPr>
            <a:r>
              <a:rPr lang="en-US" b="0" dirty="0" smtClean="0">
                <a:latin typeface="Arial"/>
                <a:cs typeface="Arial"/>
              </a:rPr>
              <a:t>(4) You can use pulse-shape discrimination.  Rise time is the same but energy in the tails differs.</a:t>
            </a:r>
            <a:endParaRPr lang="en-US" b="0" dirty="0">
              <a:latin typeface="Arial"/>
              <a:cs typeface="Arial"/>
            </a:endParaRPr>
          </a:p>
          <a:p>
            <a:pPr marL="285750" indent="-285750">
              <a:buFont typeface="Arial"/>
              <a:buChar char="•"/>
            </a:pPr>
            <a:r>
              <a:rPr lang="en-US" b="0" dirty="0" smtClean="0">
                <a:latin typeface="Arial"/>
                <a:cs typeface="Arial"/>
              </a:rPr>
              <a:t>(5) in-scatter.  Attenuation.  Creation of other signals..</a:t>
            </a:r>
            <a:endParaRPr lang="en-US" b="0" dirty="0">
              <a:latin typeface="Arial"/>
              <a:cs typeface="Arial"/>
            </a:endParaRP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10</a:t>
            </a:fld>
            <a:endParaRPr lang="en-US" dirty="0"/>
          </a:p>
        </p:txBody>
      </p:sp>
    </p:spTree>
    <p:extLst>
      <p:ext uri="{BB962C8B-B14F-4D97-AF65-F5344CB8AC3E}">
        <p14:creationId xmlns:p14="http://schemas.microsoft.com/office/powerpoint/2010/main" val="300629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1" dirty="0" smtClean="0"/>
              <a:t>Where do the delayed gammas come from?</a:t>
            </a:r>
            <a:endParaRPr lang="en-US" sz="1800" b="1" dirty="0" smtClean="0">
              <a:latin typeface="Arial"/>
              <a:cs typeface="Arial"/>
            </a:endParaRPr>
          </a:p>
          <a:p>
            <a:pPr lvl="1"/>
            <a:r>
              <a:rPr lang="en-US" sz="1800" b="0" baseline="0" dirty="0" smtClean="0">
                <a:latin typeface="Arial"/>
                <a:cs typeface="Arial"/>
              </a:rPr>
              <a:t> emitted from excited fission products</a:t>
            </a:r>
          </a:p>
          <a:p>
            <a:pPr lvl="1"/>
            <a:r>
              <a:rPr lang="en-US" sz="1800" b="1" baseline="0" dirty="0" smtClean="0">
                <a:latin typeface="Arial"/>
                <a:cs typeface="Arial"/>
              </a:rPr>
              <a:t> </a:t>
            </a:r>
            <a:r>
              <a:rPr lang="en-US" sz="1800" b="0" dirty="0" smtClean="0">
                <a:latin typeface="Arial"/>
                <a:cs typeface="Arial"/>
              </a:rPr>
              <a:t>emitted during the beta decay of many short-lived fission products</a:t>
            </a:r>
          </a:p>
          <a:p>
            <a:pPr marL="0" marR="0" lvl="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b="1" dirty="0" smtClean="0">
                <a:latin typeface="Arial"/>
                <a:cs typeface="Arial"/>
              </a:rPr>
              <a:t> What characteristics of the gammas make some of them easy to distinguish from the natural background radiation?</a:t>
            </a:r>
            <a:endParaRPr lang="en-US" sz="1800" b="0" baseline="0" dirty="0" smtClean="0">
              <a:latin typeface="Arial"/>
              <a:cs typeface="Arial"/>
            </a:endParaRPr>
          </a:p>
          <a:p>
            <a:pPr lvl="1"/>
            <a:r>
              <a:rPr lang="en-US" sz="1800" b="0" baseline="0" dirty="0" smtClean="0">
                <a:latin typeface="Arial"/>
                <a:cs typeface="Arial"/>
              </a:rPr>
              <a:t> </a:t>
            </a:r>
            <a:r>
              <a:rPr lang="en-US" sz="1800" b="0" dirty="0" smtClean="0">
                <a:latin typeface="Arial"/>
                <a:cs typeface="Arial"/>
              </a:rPr>
              <a:t>some have very high energies, and are thus easy to distinguish from the natural background where high-energy gamma-rays are rare.</a:t>
            </a:r>
          </a:p>
          <a:p>
            <a:pPr marL="0" marR="0" lvl="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800" b="0" dirty="0" smtClean="0">
                <a:latin typeface="Arial"/>
                <a:cs typeface="Arial"/>
              </a:rPr>
              <a:t> </a:t>
            </a:r>
            <a:r>
              <a:rPr lang="en-US" sz="1800" b="1" dirty="0" smtClean="0">
                <a:latin typeface="Arial"/>
                <a:cs typeface="Arial"/>
              </a:rPr>
              <a:t>What are some of the advantages of using delayed gamma over delayed neutron signatures?</a:t>
            </a:r>
          </a:p>
          <a:p>
            <a:pPr marL="285750" marR="0" lvl="1"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800" b="1" baseline="0" dirty="0" smtClean="0">
                <a:latin typeface="Arial"/>
                <a:cs typeface="Arial"/>
              </a:rPr>
              <a:t> </a:t>
            </a:r>
            <a:r>
              <a:rPr lang="en-US" sz="1800" b="0" dirty="0" smtClean="0">
                <a:latin typeface="Arial"/>
                <a:cs typeface="Arial"/>
              </a:rPr>
              <a:t>intensity of the high-energy delayed gamma-rays (E &gt; 3 MeV) is about 10 times larger than that of delayed neutrons</a:t>
            </a:r>
          </a:p>
          <a:p>
            <a:pPr marL="285750" marR="0" lvl="1"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800" b="0" baseline="0" dirty="0" smtClean="0">
                <a:latin typeface="Arial"/>
                <a:cs typeface="Arial"/>
              </a:rPr>
              <a:t> </a:t>
            </a:r>
            <a:r>
              <a:rPr lang="en-US" sz="1800" b="0" dirty="0" smtClean="0">
                <a:latin typeface="Arial"/>
                <a:cs typeface="Arial"/>
              </a:rPr>
              <a:t>the high-energy gamma-rays are highly penetrating. They typically undergo 10-100 times less attenuation in thick cargo than delayed neutrons.</a:t>
            </a:r>
          </a:p>
          <a:p>
            <a:pPr marL="285750" marR="0" lvl="1"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sz="1800" b="0" baseline="0" dirty="0" smtClean="0">
                <a:latin typeface="Arial"/>
                <a:cs typeface="Arial"/>
              </a:rPr>
              <a:t> </a:t>
            </a:r>
            <a:r>
              <a:rPr lang="en-US" sz="1800" b="0" dirty="0" smtClean="0">
                <a:latin typeface="Arial"/>
                <a:cs typeface="Arial"/>
              </a:rPr>
              <a:t>intense high-energy delayed gamma-rays are a unique signature for </a:t>
            </a:r>
            <a:r>
              <a:rPr lang="en-US" sz="1800" b="0" dirty="0" err="1" smtClean="0">
                <a:latin typeface="Arial"/>
                <a:cs typeface="Arial"/>
              </a:rPr>
              <a:t>SNM</a:t>
            </a:r>
            <a:r>
              <a:rPr lang="en-US" sz="1800" b="0" dirty="0" smtClean="0">
                <a:latin typeface="Arial"/>
                <a:cs typeface="Arial"/>
              </a:rPr>
              <a:t>. They are not easily observed after the irradiation of benign materials or in the natural background, nor are they produced in significant amounts by neutron activation of the cargo and surrounding materials.</a:t>
            </a:r>
          </a:p>
          <a:p>
            <a:pPr lvl="1"/>
            <a:endParaRPr lang="en-US" sz="1800" b="0" dirty="0" smtClean="0">
              <a:latin typeface="Arial"/>
              <a:cs typeface="Arial"/>
            </a:endParaRPr>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11</a:t>
            </a:fld>
            <a:endParaRPr lang="en-US" dirty="0"/>
          </a:p>
        </p:txBody>
      </p:sp>
    </p:spTree>
    <p:extLst>
      <p:ext uri="{BB962C8B-B14F-4D97-AF65-F5344CB8AC3E}">
        <p14:creationId xmlns:p14="http://schemas.microsoft.com/office/powerpoint/2010/main" val="4200810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is all well and good but our primary concern is first detecting that we have </a:t>
            </a:r>
            <a:r>
              <a:rPr lang="en-US" dirty="0" err="1" smtClean="0"/>
              <a:t>SNM</a:t>
            </a:r>
            <a:r>
              <a:rPr lang="en-US" dirty="0" smtClean="0"/>
              <a:t>.</a:t>
            </a:r>
          </a:p>
          <a:p>
            <a:r>
              <a:rPr lang="en-US" dirty="0"/>
              <a:t> </a:t>
            </a:r>
            <a:r>
              <a:rPr lang="en-US" dirty="0" smtClean="0"/>
              <a:t>Determining the kind of nuclear material is a different problem set.</a:t>
            </a:r>
          </a:p>
          <a:p>
            <a:r>
              <a:rPr lang="en-US" dirty="0"/>
              <a:t> </a:t>
            </a:r>
            <a:r>
              <a:rPr lang="en-US" dirty="0" smtClean="0"/>
              <a:t>Our portal monitors (at least the primary screen) don’t have to positively ID the isotope.  That is a more complex problem.</a:t>
            </a:r>
          </a:p>
          <a:p>
            <a:endParaRPr lang="en-US" dirty="0"/>
          </a:p>
          <a:p>
            <a:r>
              <a:rPr lang="en-US" b="0" dirty="0" smtClean="0"/>
              <a:t> We previously talked about how incident material can attenuate the photon emissions.  </a:t>
            </a:r>
          </a:p>
          <a:p>
            <a:r>
              <a:rPr lang="en-US" b="0" dirty="0"/>
              <a:t> </a:t>
            </a:r>
            <a:r>
              <a:rPr lang="en-US" b="0" dirty="0" smtClean="0"/>
              <a:t>It seems quite interesting that the gammas listed here are all about an MeV or so.</a:t>
            </a:r>
          </a:p>
          <a:p>
            <a:r>
              <a:rPr lang="en-US" b="1" dirty="0"/>
              <a:t> </a:t>
            </a:r>
            <a:r>
              <a:rPr lang="en-US" b="1" dirty="0" smtClean="0"/>
              <a:t>What photon interaction process will dominate for all of these gammas, regardless of the material?</a:t>
            </a:r>
          </a:p>
          <a:p>
            <a:pPr lvl="1"/>
            <a:r>
              <a:rPr lang="en-US" dirty="0"/>
              <a:t> </a:t>
            </a:r>
            <a:r>
              <a:rPr lang="en-US" dirty="0" smtClean="0"/>
              <a:t>Compton scatter.</a:t>
            </a:r>
          </a:p>
          <a:p>
            <a:r>
              <a:rPr lang="en-US" dirty="0"/>
              <a:t> </a:t>
            </a:r>
            <a:r>
              <a:rPr lang="en-US" b="1" dirty="0" smtClean="0"/>
              <a:t>How do the Compton mass attenuation coefficients vary depending on the different types of materials that might be incident?</a:t>
            </a:r>
          </a:p>
          <a:p>
            <a:pPr lvl="1"/>
            <a:r>
              <a:rPr lang="en-US" dirty="0"/>
              <a:t> </a:t>
            </a:r>
            <a:r>
              <a:rPr lang="en-US" dirty="0" smtClean="0"/>
              <a:t>They are all about the same because of the electron density is about the same (except for hydrogen).  </a:t>
            </a:r>
            <a:r>
              <a:rPr lang="en-US" b="1" i="1" dirty="0" smtClean="0"/>
              <a:t>Can you explain why?</a:t>
            </a:r>
          </a:p>
          <a:p>
            <a:r>
              <a:rPr lang="en-US" dirty="0" smtClean="0"/>
              <a:t> </a:t>
            </a:r>
            <a:r>
              <a:rPr lang="en-US" b="1" dirty="0" smtClean="0"/>
              <a:t>So maybe a smart algorithm can identify or differentiate between some of these materials…  your thoughts????</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12</a:t>
            </a:fld>
            <a:endParaRPr lang="en-US" dirty="0"/>
          </a:p>
        </p:txBody>
      </p:sp>
    </p:spTree>
    <p:extLst>
      <p:ext uri="{BB962C8B-B14F-4D97-AF65-F5344CB8AC3E}">
        <p14:creationId xmlns:p14="http://schemas.microsoft.com/office/powerpoint/2010/main" val="428058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Can prompt radiation be emitted between pulses?</a:t>
            </a:r>
          </a:p>
          <a:p>
            <a:pPr marL="285750" marR="0" lvl="1"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dirty="0" smtClean="0">
                <a:latin typeface="Arial"/>
                <a:cs typeface="Arial"/>
              </a:rPr>
              <a:t> Yes.  Prompt radiation can also be emitted between irradiation pulses when the fission is induced by delayed neutrons</a:t>
            </a:r>
          </a:p>
          <a:p>
            <a:r>
              <a:rPr lang="en-US" baseline="0" dirty="0" smtClean="0"/>
              <a:t> </a:t>
            </a:r>
            <a:r>
              <a:rPr lang="en-US" b="1" baseline="0" dirty="0" smtClean="0"/>
              <a:t>How do </a:t>
            </a:r>
            <a:r>
              <a:rPr lang="en-US" b="1" dirty="0" smtClean="0"/>
              <a:t>the prompt</a:t>
            </a:r>
            <a:r>
              <a:rPr lang="en-US" b="1" baseline="0" dirty="0" smtClean="0"/>
              <a:t> neutron and gamma-ray yields from </a:t>
            </a:r>
            <a:r>
              <a:rPr lang="en-US" b="1" baseline="0" dirty="0" err="1" smtClean="0"/>
              <a:t>photofission</a:t>
            </a:r>
            <a:r>
              <a:rPr lang="en-US" b="1" baseline="0" dirty="0" smtClean="0"/>
              <a:t> and neutron induced fissions compare?</a:t>
            </a:r>
            <a:endParaRPr lang="en-US" b="1" dirty="0" smtClean="0"/>
          </a:p>
          <a:p>
            <a:pPr marL="285750" marR="0" lvl="1"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dirty="0" smtClean="0"/>
              <a:t> </a:t>
            </a:r>
            <a:r>
              <a:rPr lang="en-US" dirty="0" smtClean="0">
                <a:latin typeface="Arial"/>
                <a:cs typeface="Arial"/>
              </a:rPr>
              <a:t>Prompt neutron and gamma-ray yields from </a:t>
            </a:r>
            <a:r>
              <a:rPr lang="en-US" dirty="0" err="1" smtClean="0">
                <a:latin typeface="Arial"/>
                <a:cs typeface="Arial"/>
              </a:rPr>
              <a:t>photofission</a:t>
            </a:r>
            <a:r>
              <a:rPr lang="en-US" dirty="0" smtClean="0">
                <a:latin typeface="Arial"/>
                <a:cs typeface="Arial"/>
              </a:rPr>
              <a:t> reactions are of similar magnitude to the ones induced by neutrons</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b="1" dirty="0" smtClean="0">
                <a:latin typeface="Arial"/>
                <a:cs typeface="Arial"/>
              </a:rPr>
              <a:t> So why aren’t we using prompt neutron detection?</a:t>
            </a:r>
          </a:p>
          <a:p>
            <a:pPr lvl="1"/>
            <a:r>
              <a:rPr lang="en-US" b="1" dirty="0">
                <a:latin typeface="Arial"/>
                <a:cs typeface="Arial"/>
              </a:rPr>
              <a:t> </a:t>
            </a:r>
            <a:r>
              <a:rPr lang="en-US" dirty="0" smtClean="0">
                <a:latin typeface="Arial"/>
                <a:cs typeface="Arial"/>
              </a:rPr>
              <a:t>Utilization of prompt neutron detection could greatly reduce the scan time, but is difficult as the magnitude of induced radiation is much smaller than that of incident radiation</a:t>
            </a:r>
          </a:p>
          <a:p>
            <a:pPr lvl="1"/>
            <a:r>
              <a:rPr lang="en-US" dirty="0">
                <a:latin typeface="Arial"/>
                <a:cs typeface="Arial"/>
              </a:rPr>
              <a:t> </a:t>
            </a:r>
            <a:r>
              <a:rPr lang="en-US" dirty="0" smtClean="0">
                <a:latin typeface="Arial"/>
                <a:cs typeface="Arial"/>
              </a:rPr>
              <a:t>It requires very fast </a:t>
            </a:r>
            <a:r>
              <a:rPr lang="en-US" dirty="0" err="1" smtClean="0">
                <a:latin typeface="Arial"/>
                <a:cs typeface="Arial"/>
              </a:rPr>
              <a:t>DAQ</a:t>
            </a:r>
            <a:r>
              <a:rPr lang="en-US" dirty="0" smtClean="0">
                <a:latin typeface="Arial"/>
                <a:cs typeface="Arial"/>
              </a:rPr>
              <a:t> to handle the high event rates</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13</a:t>
            </a:fld>
            <a:endParaRPr lang="en-US" dirty="0"/>
          </a:p>
        </p:txBody>
      </p:sp>
    </p:spTree>
    <p:extLst>
      <p:ext uri="{BB962C8B-B14F-4D97-AF65-F5344CB8AC3E}">
        <p14:creationId xmlns:p14="http://schemas.microsoft.com/office/powerpoint/2010/main" val="220934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r>
              <a:rPr lang="en-US" dirty="0" smtClean="0">
                <a:latin typeface="Arial" panose="020B0604020202020204" pitchFamily="34" charset="0"/>
                <a:cs typeface="Arial" panose="020B0604020202020204" pitchFamily="34" charset="0"/>
              </a:rPr>
              <a:t>Reduction of the gamma flux (I/Io) for a given energy gives you an idea of how much mass you have passed through.</a:t>
            </a:r>
          </a:p>
          <a:p>
            <a:pPr marL="285750" indent="-285750"/>
            <a:r>
              <a:rPr lang="en-US" dirty="0" smtClean="0">
                <a:latin typeface="Arial" panose="020B0604020202020204" pitchFamily="34" charset="0"/>
                <a:cs typeface="Arial" panose="020B0604020202020204" pitchFamily="34" charset="0"/>
              </a:rPr>
              <a:t>We usually use as a supplement for accurate gamma-ray assay.  What does this mean?</a:t>
            </a:r>
          </a:p>
          <a:p>
            <a:pPr marL="285750" indent="-285750"/>
            <a:r>
              <a:rPr lang="en-US" dirty="0" smtClean="0">
                <a:latin typeface="Arial" panose="020B0604020202020204" pitchFamily="34" charset="0"/>
                <a:cs typeface="Arial" panose="020B0604020202020204" pitchFamily="34" charset="0"/>
              </a:rPr>
              <a:t>(1) </a:t>
            </a:r>
            <a:r>
              <a:rPr lang="en-US" b="1" dirty="0" smtClean="0">
                <a:latin typeface="Arial" panose="020B0604020202020204" pitchFamily="34" charset="0"/>
                <a:cs typeface="Arial" panose="020B0604020202020204" pitchFamily="34" charset="0"/>
              </a:rPr>
              <a:t>What energies would we use?</a:t>
            </a:r>
            <a:endParaRPr lang="en-US" b="1" dirty="0">
              <a:latin typeface="Arial" panose="020B0604020202020204" pitchFamily="34" charset="0"/>
              <a:cs typeface="Arial" panose="020B0604020202020204" pitchFamily="34" charset="0"/>
            </a:endParaRPr>
          </a:p>
          <a:p>
            <a:pPr marL="571500" lvl="1" indent="-285750"/>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sample is irradiated by an external source of photons of energies similar to the energies of </a:t>
            </a:r>
            <a:r>
              <a:rPr lang="en-US" dirty="0" smtClean="0">
                <a:latin typeface="Arial" panose="020B0604020202020204" pitchFamily="34" charset="0"/>
                <a:cs typeface="Arial" panose="020B0604020202020204" pitchFamily="34" charset="0"/>
              </a:rPr>
              <a:t>interest</a:t>
            </a:r>
          </a:p>
          <a:p>
            <a:pPr marL="285750" indent="-285750"/>
            <a:r>
              <a:rPr lang="en-US" dirty="0" smtClean="0">
                <a:latin typeface="Arial" panose="020B0604020202020204" pitchFamily="34" charset="0"/>
                <a:cs typeface="Arial" panose="020B0604020202020204" pitchFamily="34" charset="0"/>
              </a:rPr>
              <a:t>(2)</a:t>
            </a:r>
            <a:r>
              <a:rPr lang="en-US" b="1" dirty="0" smtClean="0">
                <a:latin typeface="Arial" panose="020B0604020202020204" pitchFamily="34" charset="0"/>
                <a:cs typeface="Arial" panose="020B0604020202020204" pitchFamily="34" charset="0"/>
              </a:rPr>
              <a:t> What does this have to do with accurate gamma-ray assay?</a:t>
            </a:r>
          </a:p>
          <a:p>
            <a:pPr marL="571500" lvl="1" indent="-285750"/>
            <a:r>
              <a:rPr lang="en-US" dirty="0" smtClean="0">
                <a:latin typeface="Arial" panose="020B0604020202020204" pitchFamily="34" charset="0"/>
                <a:cs typeface="Arial" panose="020B0604020202020204" pitchFamily="34" charset="0"/>
              </a:rPr>
              <a:t>measured </a:t>
            </a:r>
            <a:r>
              <a:rPr lang="en-US" dirty="0">
                <a:latin typeface="Arial" panose="020B0604020202020204" pitchFamily="34" charset="0"/>
                <a:cs typeface="Arial" panose="020B0604020202020204" pitchFamily="34" charset="0"/>
              </a:rPr>
              <a:t>attenuation of the photons by the object is used to correct the gamma-ray assay results for the expected loss of emitted </a:t>
            </a:r>
            <a:r>
              <a:rPr lang="en-US" dirty="0" smtClean="0">
                <a:latin typeface="Arial" panose="020B0604020202020204" pitchFamily="34" charset="0"/>
                <a:cs typeface="Arial" panose="020B0604020202020204" pitchFamily="34" charset="0"/>
              </a:rPr>
              <a:t>photons</a:t>
            </a:r>
          </a:p>
          <a:p>
            <a:pPr marL="285750" indent="-285750"/>
            <a:r>
              <a:rPr lang="en-US" dirty="0" smtClean="0">
                <a:latin typeface="Arial" panose="020B0604020202020204" pitchFamily="34" charset="0"/>
                <a:cs typeface="Arial" panose="020B0604020202020204" pitchFamily="34" charset="0"/>
              </a:rPr>
              <a:t>(3) This can </a:t>
            </a:r>
            <a:r>
              <a:rPr lang="en-US" dirty="0">
                <a:latin typeface="Arial" panose="020B0604020202020204" pitchFamily="34" charset="0"/>
                <a:cs typeface="Arial" panose="020B0604020202020204" pitchFamily="34" charset="0"/>
              </a:rPr>
              <a:t>extend the applicability of passive gamma-ray assay to dense materials, through which only a fraction of the spontaneously emitted gamma-rays can reach the </a:t>
            </a:r>
            <a:r>
              <a:rPr lang="en-US" dirty="0" smtClean="0">
                <a:latin typeface="Arial" panose="020B0604020202020204" pitchFamily="34" charset="0"/>
                <a:cs typeface="Arial" panose="020B0604020202020204" pitchFamily="34" charset="0"/>
              </a:rPr>
              <a:t>detector</a:t>
            </a:r>
          </a:p>
          <a:p>
            <a:pPr marL="571500" lvl="1" indent="-285750"/>
            <a:r>
              <a:rPr lang="en-US" b="1" dirty="0" smtClean="0">
                <a:latin typeface="Arial" panose="020B0604020202020204" pitchFamily="34" charset="0"/>
                <a:cs typeface="Arial" panose="020B0604020202020204" pitchFamily="34" charset="0"/>
              </a:rPr>
              <a:t>But what is the problem with dense materials?</a:t>
            </a:r>
          </a:p>
          <a:p>
            <a:pPr marL="285750" indent="-285750"/>
            <a:r>
              <a:rPr lang="en-US" dirty="0" smtClean="0">
                <a:latin typeface="Arial" panose="020B0604020202020204" pitchFamily="34" charset="0"/>
                <a:cs typeface="Arial" panose="020B0604020202020204" pitchFamily="34" charset="0"/>
              </a:rPr>
              <a:t>(4) </a:t>
            </a:r>
            <a:r>
              <a:rPr lang="en-US" b="1" dirty="0" smtClean="0">
                <a:latin typeface="Arial" panose="020B0604020202020204" pitchFamily="34" charset="0"/>
                <a:cs typeface="Arial" panose="020B0604020202020204" pitchFamily="34" charset="0"/>
              </a:rPr>
              <a:t>Should you “spin” the objects during the scan? </a:t>
            </a:r>
          </a:p>
          <a:p>
            <a:pPr marL="571500" lvl="1" indent="-285750"/>
            <a:r>
              <a:rPr lang="en-US" dirty="0" smtClean="0">
                <a:latin typeface="Arial" panose="020B0604020202020204" pitchFamily="34" charset="0"/>
                <a:cs typeface="Arial" panose="020B0604020202020204" pitchFamily="34" charset="0"/>
              </a:rPr>
              <a:t>for </a:t>
            </a:r>
            <a:r>
              <a:rPr lang="en-US" dirty="0">
                <a:latin typeface="Arial" panose="020B0604020202020204" pitchFamily="34" charset="0"/>
                <a:cs typeface="Arial" panose="020B0604020202020204" pitchFamily="34" charset="0"/>
              </a:rPr>
              <a:t>objects close to the detector, they are usually spun during the scan to improve the uniformity of the sample </a:t>
            </a:r>
            <a:r>
              <a:rPr lang="en-US" dirty="0" smtClean="0">
                <a:latin typeface="Arial" panose="020B0604020202020204" pitchFamily="34" charset="0"/>
                <a:cs typeface="Arial" panose="020B0604020202020204" pitchFamily="34" charset="0"/>
              </a:rPr>
              <a:t>response</a:t>
            </a:r>
          </a:p>
          <a:p>
            <a:pPr marL="571500" lvl="1" indent="-285750"/>
            <a:r>
              <a:rPr lang="en-US" dirty="0" smtClean="0">
                <a:latin typeface="Arial" panose="020B0604020202020204" pitchFamily="34" charset="0"/>
                <a:cs typeface="Arial" panose="020B0604020202020204" pitchFamily="34" charset="0"/>
              </a:rPr>
              <a:t>otherwise </a:t>
            </a:r>
            <a:r>
              <a:rPr lang="en-US" dirty="0">
                <a:latin typeface="Arial" panose="020B0604020202020204" pitchFamily="34" charset="0"/>
                <a:cs typeface="Arial" panose="020B0604020202020204" pitchFamily="34" charset="0"/>
              </a:rPr>
              <a:t>it is placed at a sufficient distance from the detector so that the source position variations can be ignored</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14</a:t>
            </a:fld>
            <a:endParaRPr lang="en-US" dirty="0"/>
          </a:p>
        </p:txBody>
      </p:sp>
    </p:spTree>
    <p:extLst>
      <p:ext uri="{BB962C8B-B14F-4D97-AF65-F5344CB8AC3E}">
        <p14:creationId xmlns:p14="http://schemas.microsoft.com/office/powerpoint/2010/main" val="3685882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85750" marR="0" indent="-285750" algn="l" defTabSz="914400" rtl="0" eaLnBrk="0" fontAlgn="base" latinLnBrk="0" hangingPunct="0">
              <a:spcBef>
                <a:spcPts val="0"/>
              </a:spcBef>
              <a:spcAft>
                <a:spcPts val="0"/>
              </a:spcAft>
              <a:buClrTx/>
              <a:buSzPct val="90000"/>
              <a:buFont typeface="Courier New" pitchFamily="49" charset="0"/>
              <a:buChar char="o"/>
              <a:tabLst/>
              <a:defRPr/>
            </a:pPr>
            <a:r>
              <a:rPr lang="en-US" b="1" dirty="0" smtClean="0"/>
              <a:t>Can someone explain the concept of a dual-energy transmission measurement?</a:t>
            </a:r>
          </a:p>
          <a:p>
            <a:pPr marL="571500" marR="0" lvl="1" indent="-285750" algn="l" defTabSz="914400" rtl="0" eaLnBrk="0" fontAlgn="base" latinLnBrk="0" hangingPunct="0">
              <a:spcBef>
                <a:spcPts val="0"/>
              </a:spcBef>
              <a:spcAft>
                <a:spcPts val="0"/>
              </a:spcAft>
              <a:buClrTx/>
              <a:buSzPct val="90000"/>
              <a:buFont typeface="Courier New" pitchFamily="49" charset="0"/>
              <a:buChar char="o"/>
              <a:tabLst/>
              <a:defRPr/>
            </a:pPr>
            <a:r>
              <a:rPr lang="en-US" b="0" dirty="0" smtClean="0"/>
              <a:t>Basically, the mass</a:t>
            </a:r>
            <a:r>
              <a:rPr lang="en-US" b="0" baseline="0" dirty="0" smtClean="0"/>
              <a:t> attenuation coefficients vary as a function of Z and photon energy.</a:t>
            </a:r>
          </a:p>
          <a:p>
            <a:pPr marL="571500" marR="0" lvl="1" indent="-285750" algn="l" defTabSz="914400" rtl="0" eaLnBrk="0" fontAlgn="base" latinLnBrk="0" hangingPunct="0">
              <a:spcBef>
                <a:spcPts val="0"/>
              </a:spcBef>
              <a:spcAft>
                <a:spcPts val="0"/>
              </a:spcAft>
              <a:buClrTx/>
              <a:buSzPct val="90000"/>
              <a:buFont typeface="Courier New" pitchFamily="49" charset="0"/>
              <a:buChar char="o"/>
              <a:tabLst/>
              <a:defRPr/>
            </a:pPr>
            <a:r>
              <a:rPr lang="en-US" b="0" baseline="0" dirty="0" smtClean="0"/>
              <a:t>Different energy photons attenuate differently in different materials.</a:t>
            </a:r>
            <a:endParaRPr lang="en-US" dirty="0" smtClean="0"/>
          </a:p>
          <a:p>
            <a:r>
              <a:rPr lang="en-US" dirty="0" smtClean="0"/>
              <a:t> </a:t>
            </a:r>
            <a:r>
              <a:rPr lang="en-US" b="1" dirty="0" smtClean="0"/>
              <a:t>How can the energy you choose to use impact the need to consider background?</a:t>
            </a:r>
          </a:p>
          <a:p>
            <a:pPr lvl="1"/>
            <a:r>
              <a:rPr lang="en-US" dirty="0"/>
              <a:t> </a:t>
            </a:r>
            <a:r>
              <a:rPr lang="en-US" dirty="0" smtClean="0"/>
              <a:t>If the photon is well above background energies then the counts can only come cosmic rays (likely higher energy events) so you can sum counts over a region.</a:t>
            </a:r>
            <a:endParaRPr lang="en-US" dirty="0"/>
          </a:p>
          <a:p>
            <a:r>
              <a:rPr lang="en-US" b="1" dirty="0" smtClean="0"/>
              <a:t> What happens to the very energetic photon depositing its energy in a detector?</a:t>
            </a:r>
          </a:p>
          <a:p>
            <a:pPr lvl="1"/>
            <a:r>
              <a:rPr lang="en-US" dirty="0"/>
              <a:t> </a:t>
            </a:r>
            <a:r>
              <a:rPr lang="en-US" dirty="0" smtClean="0"/>
              <a:t>You get a long tail from bremsstrahlung.</a:t>
            </a:r>
          </a:p>
          <a:p>
            <a:pPr lvl="1"/>
            <a:r>
              <a:rPr lang="en-US" dirty="0"/>
              <a:t> </a:t>
            </a:r>
            <a:r>
              <a:rPr lang="en-US" dirty="0" smtClean="0"/>
              <a:t>You don’t get good efficiency from a semiconductor.</a:t>
            </a:r>
          </a:p>
          <a:p>
            <a:r>
              <a:rPr lang="en-US" dirty="0" smtClean="0"/>
              <a:t> </a:t>
            </a:r>
            <a:r>
              <a:rPr lang="en-US" b="1" dirty="0" smtClean="0"/>
              <a:t>If you have a higher energy photon (no natural gammas near that energy) how might these photon interactions impact your ability to determine the attenuation of the lower energy photon?</a:t>
            </a:r>
          </a:p>
          <a:p>
            <a:pPr lvl="1"/>
            <a:r>
              <a:rPr lang="en-US" dirty="0" smtClean="0"/>
              <a:t> Continuum underneath the lower-energy peak.</a:t>
            </a:r>
          </a:p>
          <a:p>
            <a:r>
              <a:rPr lang="en-US" dirty="0" smtClean="0"/>
              <a:t> What happens to the photon flux as the mass of the cargo increases?</a:t>
            </a:r>
          </a:p>
          <a:p>
            <a:pPr lvl="1"/>
            <a:r>
              <a:rPr lang="en-US" dirty="0"/>
              <a:t> </a:t>
            </a:r>
            <a:r>
              <a:rPr lang="en-US" dirty="0" smtClean="0"/>
              <a:t>It decreases exponentially so you need more </a:t>
            </a:r>
            <a:r>
              <a:rPr lang="en-US" dirty="0" err="1" smtClean="0"/>
              <a:t>fluence</a:t>
            </a:r>
            <a:r>
              <a:rPr lang="en-US" dirty="0" smtClean="0"/>
              <a:t> (which equates to longer beam time and/or higher flux) to get the needed counts.</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15</a:t>
            </a:fld>
            <a:endParaRPr lang="en-US" dirty="0"/>
          </a:p>
        </p:txBody>
      </p:sp>
    </p:spTree>
    <p:extLst>
      <p:ext uri="{BB962C8B-B14F-4D97-AF65-F5344CB8AC3E}">
        <p14:creationId xmlns:p14="http://schemas.microsoft.com/office/powerpoint/2010/main" val="968686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is an image from two x-ray beams.</a:t>
            </a:r>
          </a:p>
          <a:p>
            <a:r>
              <a:rPr lang="en-US" dirty="0"/>
              <a:t> </a:t>
            </a:r>
            <a:r>
              <a:rPr lang="en-US" b="1" dirty="0" smtClean="0"/>
              <a:t>What is the problem with using x-rays?</a:t>
            </a:r>
          </a:p>
          <a:p>
            <a:pPr lvl="1"/>
            <a:r>
              <a:rPr lang="en-US" dirty="0"/>
              <a:t> </a:t>
            </a:r>
            <a:r>
              <a:rPr lang="en-US" dirty="0" smtClean="0"/>
              <a:t>Dose!</a:t>
            </a:r>
          </a:p>
          <a:p>
            <a:r>
              <a:rPr lang="en-US" dirty="0"/>
              <a:t> </a:t>
            </a:r>
            <a:r>
              <a:rPr lang="en-US" b="1" dirty="0" smtClean="0"/>
              <a:t>What are some of the advantage of using x-rays?</a:t>
            </a:r>
          </a:p>
          <a:p>
            <a:pPr lvl="1"/>
            <a:r>
              <a:rPr lang="en-US" dirty="0"/>
              <a:t> </a:t>
            </a:r>
            <a:r>
              <a:rPr lang="en-US" dirty="0" smtClean="0"/>
              <a:t>It’s pretty easy!</a:t>
            </a:r>
          </a:p>
          <a:p>
            <a:pPr lvl="1"/>
            <a:r>
              <a:rPr lang="en-US" dirty="0" smtClean="0"/>
              <a:t> That’s a pretty nice looking image that is easy to read!</a:t>
            </a:r>
          </a:p>
          <a:p>
            <a:pPr lvl="1"/>
            <a:r>
              <a:rPr lang="en-US" dirty="0"/>
              <a:t> </a:t>
            </a:r>
            <a:r>
              <a:rPr lang="en-US" dirty="0" smtClean="0"/>
              <a:t>Don’t get </a:t>
            </a:r>
            <a:r>
              <a:rPr lang="en-US" dirty="0" err="1" smtClean="0"/>
              <a:t>pixelization</a:t>
            </a:r>
            <a:r>
              <a:rPr lang="en-US" dirty="0"/>
              <a:t> </a:t>
            </a:r>
            <a:r>
              <a:rPr lang="en-US" dirty="0" smtClean="0"/>
              <a:t>(like we do with “big” detectors)</a:t>
            </a:r>
          </a:p>
          <a:p>
            <a:r>
              <a:rPr lang="en-US" dirty="0"/>
              <a:t> </a:t>
            </a:r>
            <a:r>
              <a:rPr lang="en-US" b="1" dirty="0" smtClean="0"/>
              <a:t>How might you smuggle </a:t>
            </a:r>
            <a:r>
              <a:rPr lang="en-US" b="1" dirty="0" err="1" smtClean="0"/>
              <a:t>SNM</a:t>
            </a:r>
            <a:r>
              <a:rPr lang="en-US" b="1" dirty="0" smtClean="0"/>
              <a:t> through something like this?</a:t>
            </a:r>
          </a:p>
          <a:p>
            <a:pPr lvl="1"/>
            <a:r>
              <a:rPr lang="en-US" dirty="0"/>
              <a:t> </a:t>
            </a:r>
            <a:r>
              <a:rPr lang="en-US" dirty="0" smtClean="0"/>
              <a:t>Use a lot of mass.</a:t>
            </a:r>
          </a:p>
          <a:p>
            <a:pPr lvl="1"/>
            <a:r>
              <a:rPr lang="en-US" dirty="0"/>
              <a:t> </a:t>
            </a:r>
            <a:r>
              <a:rPr lang="en-US" dirty="0" smtClean="0"/>
              <a:t>Distribute it in very, very small pieces.</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16</a:t>
            </a:fld>
            <a:endParaRPr lang="en-US" dirty="0"/>
          </a:p>
        </p:txBody>
      </p:sp>
    </p:spTree>
    <p:extLst>
      <p:ext uri="{BB962C8B-B14F-4D97-AF65-F5344CB8AC3E}">
        <p14:creationId xmlns:p14="http://schemas.microsoft.com/office/powerpoint/2010/main" val="1411560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So how does this work?</a:t>
            </a:r>
          </a:p>
          <a:p>
            <a:pPr lvl="1"/>
            <a:r>
              <a:rPr lang="en-US" dirty="0"/>
              <a:t> </a:t>
            </a:r>
            <a:r>
              <a:rPr lang="en-US" dirty="0" smtClean="0"/>
              <a:t>X-ray backscatter signal proportional to Z of the material!</a:t>
            </a:r>
          </a:p>
          <a:p>
            <a:pPr lvl="0"/>
            <a:r>
              <a:rPr lang="en-US" dirty="0" smtClean="0"/>
              <a:t> </a:t>
            </a:r>
            <a:r>
              <a:rPr lang="en-US" b="1" dirty="0" smtClean="0"/>
              <a:t>Why</a:t>
            </a:r>
            <a:r>
              <a:rPr lang="en-US" b="1" baseline="0" dirty="0" smtClean="0"/>
              <a:t> might this be useful for mine detection?</a:t>
            </a:r>
          </a:p>
          <a:p>
            <a:pPr lvl="0"/>
            <a:r>
              <a:rPr lang="en-US" b="1" baseline="0" dirty="0" smtClean="0"/>
              <a:t> Would the plastics or the metal components lead to a larger signature?</a:t>
            </a:r>
            <a:endParaRPr lang="en-US"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17</a:t>
            </a:fld>
            <a:endParaRPr lang="en-US" dirty="0"/>
          </a:p>
        </p:txBody>
      </p:sp>
    </p:spTree>
    <p:extLst>
      <p:ext uri="{BB962C8B-B14F-4D97-AF65-F5344CB8AC3E}">
        <p14:creationId xmlns:p14="http://schemas.microsoft.com/office/powerpoint/2010/main" val="2639557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We’ve talked</a:t>
            </a:r>
            <a:r>
              <a:rPr lang="en-US" baseline="0" dirty="0" smtClean="0"/>
              <a:t> about </a:t>
            </a:r>
            <a:r>
              <a:rPr lang="en-US" baseline="0" dirty="0" err="1" smtClean="0"/>
              <a:t>photofission</a:t>
            </a:r>
            <a:r>
              <a:rPr lang="en-US" baseline="0" dirty="0" smtClean="0"/>
              <a:t> on several occasions.</a:t>
            </a:r>
          </a:p>
          <a:p>
            <a:r>
              <a:rPr lang="en-US" baseline="0" dirty="0" smtClean="0"/>
              <a:t> Here you see that there is a broad cross section from about 10-20 MeV incident photon energy.</a:t>
            </a:r>
          </a:p>
          <a:p>
            <a:r>
              <a:rPr lang="en-US" b="1" baseline="0" dirty="0" smtClean="0"/>
              <a:t> Why would be look at the delayed neutrons to determine whether there is fissile / fissionable material?</a:t>
            </a:r>
            <a:endParaRPr lang="en-US"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18</a:t>
            </a:fld>
            <a:endParaRPr lang="en-US" dirty="0"/>
          </a:p>
        </p:txBody>
      </p:sp>
    </p:spTree>
    <p:extLst>
      <p:ext uri="{BB962C8B-B14F-4D97-AF65-F5344CB8AC3E}">
        <p14:creationId xmlns:p14="http://schemas.microsoft.com/office/powerpoint/2010/main" val="364460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defTabSz="327565">
              <a:spcAft>
                <a:spcPct val="0"/>
              </a:spcAft>
              <a:buSzTx/>
              <a:defRPr/>
            </a:pPr>
            <a:r>
              <a:rPr lang="en-US" b="1" dirty="0" smtClean="0"/>
              <a:t>Can someone tell me about the properties of the material we are trying to find?</a:t>
            </a:r>
          </a:p>
          <a:p>
            <a:pPr marL="571500" lvl="1" indent="-285750" defTabSz="327565">
              <a:spcAft>
                <a:spcPct val="0"/>
              </a:spcAft>
              <a:buSzTx/>
              <a:defRPr/>
            </a:pPr>
            <a:r>
              <a:rPr lang="en-US" dirty="0" smtClean="0"/>
              <a:t>It has its own signatures, same as for passive detection.</a:t>
            </a:r>
          </a:p>
          <a:p>
            <a:pPr marL="285750" indent="-285750" defTabSz="327565">
              <a:spcAft>
                <a:spcPct val="0"/>
              </a:spcAft>
              <a:buSzTx/>
              <a:defRPr/>
            </a:pPr>
            <a:r>
              <a:rPr lang="en-US" b="1" dirty="0" smtClean="0"/>
              <a:t>Can someone tell me about the properties of the interrogation source?</a:t>
            </a:r>
          </a:p>
          <a:p>
            <a:pPr marL="571500" lvl="1" indent="-285750" defTabSz="327565">
              <a:spcAft>
                <a:spcPct val="0"/>
              </a:spcAft>
              <a:buSzTx/>
              <a:defRPr/>
            </a:pPr>
            <a:r>
              <a:rPr lang="en-US" dirty="0" smtClean="0"/>
              <a:t>It can either be from an isotropic emitter or from a beam source.</a:t>
            </a:r>
          </a:p>
          <a:p>
            <a:pPr marL="285750" indent="-285750" defTabSz="327565">
              <a:spcAft>
                <a:spcPct val="0"/>
              </a:spcAft>
              <a:buSzTx/>
              <a:defRPr/>
            </a:pPr>
            <a:r>
              <a:rPr lang="en-US" b="1" dirty="0" smtClean="0"/>
              <a:t>Why do we cite neutrons and gammas as the interrogation source and not protons or other </a:t>
            </a:r>
            <a:r>
              <a:rPr lang="en-US" b="1" dirty="0" err="1" smtClean="0"/>
              <a:t>HCPs</a:t>
            </a:r>
            <a:r>
              <a:rPr lang="en-US" b="1" dirty="0" smtClean="0"/>
              <a:t>?</a:t>
            </a:r>
          </a:p>
          <a:p>
            <a:pPr marL="571500" lvl="1" indent="-285750" defTabSz="327565">
              <a:spcAft>
                <a:spcPct val="0"/>
              </a:spcAft>
              <a:buSzTx/>
              <a:defRPr/>
            </a:pPr>
            <a:r>
              <a:rPr lang="en-US" dirty="0" smtClean="0"/>
              <a:t>The HCPS don’t penetrate far in matter unless we are at extremely high energies.</a:t>
            </a:r>
          </a:p>
          <a:p>
            <a:pPr marL="571500" lvl="1" indent="-285750" defTabSz="327565">
              <a:spcAft>
                <a:spcPct val="0"/>
              </a:spcAft>
              <a:buSzTx/>
              <a:defRPr/>
            </a:pPr>
            <a:r>
              <a:rPr lang="en-US" dirty="0" smtClean="0"/>
              <a:t>The doses from the </a:t>
            </a:r>
            <a:r>
              <a:rPr lang="en-US" dirty="0" err="1" smtClean="0"/>
              <a:t>HCPs</a:t>
            </a:r>
            <a:r>
              <a:rPr lang="en-US" dirty="0" smtClean="0"/>
              <a:t> eliminate their practical use.</a:t>
            </a:r>
          </a:p>
          <a:p>
            <a:pPr marL="285750" indent="-285750" defTabSz="327565">
              <a:spcAft>
                <a:spcPct val="0"/>
              </a:spcAft>
              <a:buSzTx/>
              <a:defRPr/>
            </a:pPr>
            <a:r>
              <a:rPr lang="en-US" b="1" dirty="0" smtClean="0"/>
              <a:t>How does the strength of the interrogation source vary for an isotropic emitter?  For a beam source?</a:t>
            </a:r>
          </a:p>
          <a:p>
            <a:pPr marL="571500" lvl="1" indent="-285750" defTabSz="327565">
              <a:spcAft>
                <a:spcPct val="0"/>
              </a:spcAft>
              <a:buSzTx/>
              <a:defRPr/>
            </a:pPr>
            <a:r>
              <a:rPr lang="en-US" dirty="0" smtClean="0"/>
              <a:t>1/r^2 for an isotropic emitter and virtually none for a beam source.</a:t>
            </a:r>
          </a:p>
          <a:p>
            <a:pPr marL="285750" indent="-285750" defTabSz="327565">
              <a:spcAft>
                <a:spcPct val="0"/>
              </a:spcAft>
              <a:buSzTx/>
              <a:defRPr/>
            </a:pPr>
            <a:r>
              <a:rPr lang="en-US" dirty="0" smtClean="0"/>
              <a:t>How does the strength of the signal emitted from the interrogated material vary?</a:t>
            </a:r>
          </a:p>
          <a:p>
            <a:pPr marL="571500" lvl="1" indent="-285750" defTabSz="327565">
              <a:spcAft>
                <a:spcPct val="0"/>
              </a:spcAft>
              <a:buSzTx/>
              <a:defRPr/>
            </a:pPr>
            <a:r>
              <a:rPr lang="en-US" dirty="0" smtClean="0"/>
              <a:t>It falls off as 1/r^2.</a:t>
            </a:r>
          </a:p>
          <a:p>
            <a:pPr marL="285750" indent="-285750" defTabSz="327565">
              <a:spcAft>
                <a:spcPct val="0"/>
              </a:spcAft>
              <a:buSzTx/>
              <a:defRPr/>
            </a:pPr>
            <a:r>
              <a:rPr lang="en-US" b="1" dirty="0" smtClean="0"/>
              <a:t>How can we use timing (our ability to turn the source on or off) impact our ability to look at the emanating response from the interrogated material?</a:t>
            </a:r>
          </a:p>
          <a:p>
            <a:pPr marL="571500" lvl="1" indent="-285750" defTabSz="327565">
              <a:spcAft>
                <a:spcPct val="0"/>
              </a:spcAft>
              <a:buSzTx/>
              <a:defRPr/>
            </a:pPr>
            <a:r>
              <a:rPr lang="en-US" dirty="0" smtClean="0">
                <a:ea typeface="ＭＳ Ｐゴシック" pitchFamily="34" charset="-128"/>
              </a:rPr>
              <a:t>We can look in between pulses or look at signal “die away.”</a:t>
            </a:r>
            <a:endParaRPr lang="en-US" dirty="0">
              <a:ea typeface="ＭＳ Ｐゴシック" pitchFamily="34" charset="-128"/>
            </a:endParaRPr>
          </a:p>
          <a:p>
            <a:pPr marL="285750" indent="-285750" defTabSz="327565">
              <a:spcAft>
                <a:spcPct val="0"/>
              </a:spcAft>
              <a:buSzTx/>
              <a:defRPr/>
            </a:pPr>
            <a:endParaRPr lang="en-US" dirty="0" smtClean="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a:t>
            </a:fld>
            <a:endParaRPr lang="en-US"/>
          </a:p>
        </p:txBody>
      </p:sp>
    </p:spTree>
    <p:extLst>
      <p:ext uri="{BB962C8B-B14F-4D97-AF65-F5344CB8AC3E}">
        <p14:creationId xmlns:p14="http://schemas.microsoft.com/office/powerpoint/2010/main" val="2038449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Here are the </a:t>
            </a:r>
            <a:r>
              <a:rPr lang="en-US" dirty="0" err="1" smtClean="0"/>
              <a:t>photofission</a:t>
            </a:r>
            <a:r>
              <a:rPr lang="en-US" dirty="0" smtClean="0"/>
              <a:t> thresholds for various nuclides.</a:t>
            </a:r>
          </a:p>
          <a:p>
            <a:r>
              <a:rPr lang="en-US" dirty="0" smtClean="0"/>
              <a:t> </a:t>
            </a:r>
            <a:r>
              <a:rPr lang="en-US" b="1" dirty="0" smtClean="0"/>
              <a:t>Note the </a:t>
            </a:r>
            <a:r>
              <a:rPr lang="en-US" b="1" dirty="0" err="1" smtClean="0"/>
              <a:t>photoneutron</a:t>
            </a:r>
            <a:r>
              <a:rPr lang="en-US" b="1" dirty="0" smtClean="0"/>
              <a:t> thresholds for Nitrogen and Oxygen.  If you</a:t>
            </a:r>
            <a:r>
              <a:rPr lang="en-US" b="1" baseline="0" dirty="0" smtClean="0"/>
              <a:t> use gammas of these energies (or higher) you must consider the impact of the (</a:t>
            </a:r>
            <a:r>
              <a:rPr lang="en-US" b="1" baseline="0" dirty="0" err="1" smtClean="0"/>
              <a:t>gamma,n</a:t>
            </a:r>
            <a:r>
              <a:rPr lang="en-US" b="1" baseline="0" dirty="0" smtClean="0"/>
              <a:t>) on the signals you will receive.</a:t>
            </a:r>
            <a:endParaRPr lang="en-US" dirty="0" smtClean="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19</a:t>
            </a:fld>
            <a:endParaRPr lang="en-US" dirty="0"/>
          </a:p>
        </p:txBody>
      </p:sp>
    </p:spTree>
    <p:extLst>
      <p:ext uri="{BB962C8B-B14F-4D97-AF65-F5344CB8AC3E}">
        <p14:creationId xmlns:p14="http://schemas.microsoft.com/office/powerpoint/2010/main" val="13159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dirty="0" smtClean="0"/>
              <a:t> We know that the photon energy for a backscatter will be much lower than the incident energy.</a:t>
            </a:r>
          </a:p>
          <a:p>
            <a:pPr marL="0" marR="0"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dirty="0" smtClean="0"/>
              <a:t> </a:t>
            </a:r>
            <a:r>
              <a:rPr lang="en-US" b="1" dirty="0" smtClean="0"/>
              <a:t>What is different about the energies of the </a:t>
            </a:r>
            <a:r>
              <a:rPr lang="en-US" b="1" dirty="0" err="1" smtClean="0"/>
              <a:t>NRF</a:t>
            </a:r>
            <a:r>
              <a:rPr lang="en-US" b="1" dirty="0" smtClean="0"/>
              <a:t> photons</a:t>
            </a:r>
            <a:r>
              <a:rPr lang="en-US" b="1" baseline="0" dirty="0" smtClean="0"/>
              <a:t> that will allow them to be detected?</a:t>
            </a:r>
            <a:endParaRPr lang="en-US" b="1" dirty="0" smtClean="0"/>
          </a:p>
          <a:p>
            <a:pPr marL="285750" marR="0" lvl="1" indent="0" algn="l" defTabSz="914400" rtl="0" eaLnBrk="0" fontAlgn="base" latinLnBrk="0" hangingPunct="0">
              <a:lnSpc>
                <a:spcPct val="100000"/>
              </a:lnSpc>
              <a:spcBef>
                <a:spcPts val="0"/>
              </a:spcBef>
              <a:spcAft>
                <a:spcPts val="0"/>
              </a:spcAft>
              <a:buClrTx/>
              <a:buSzPct val="90000"/>
              <a:buFont typeface="Courier New" pitchFamily="49" charset="0"/>
              <a:buChar char="o"/>
              <a:tabLst/>
              <a:defRPr/>
            </a:pPr>
            <a:r>
              <a:rPr lang="en-US" b="0" dirty="0" smtClean="0"/>
              <a:t> These photons are absorbed and then emitted </a:t>
            </a:r>
            <a:r>
              <a:rPr lang="en-US" b="0" dirty="0" err="1" smtClean="0"/>
              <a:t>isotropically</a:t>
            </a:r>
            <a:r>
              <a:rPr lang="en-US" b="0" dirty="0" smtClean="0"/>
              <a:t>.</a:t>
            </a:r>
            <a:r>
              <a:rPr lang="en-US" b="0" baseline="0" dirty="0" smtClean="0"/>
              <a:t>  Since they are absorbed and then reemitted, the shift to energy will be slight (from absorption recoil and emission recoil).  If you look at the right energy and angle, you should be able to find an </a:t>
            </a:r>
            <a:r>
              <a:rPr lang="en-US" b="0" baseline="0" dirty="0" err="1" smtClean="0"/>
              <a:t>NRF</a:t>
            </a:r>
            <a:r>
              <a:rPr lang="en-US" b="0" baseline="0" dirty="0" smtClean="0"/>
              <a:t> peak.</a:t>
            </a:r>
            <a:endParaRPr lang="en-US" sz="1800" b="0" dirty="0" smtClean="0">
              <a:latin typeface="Arial"/>
              <a:cs typeface="Arial"/>
            </a:endParaRPr>
          </a:p>
          <a:p>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21</a:t>
            </a:fld>
            <a:endParaRPr lang="en-US" dirty="0"/>
          </a:p>
        </p:txBody>
      </p:sp>
    </p:spTree>
    <p:extLst>
      <p:ext uri="{BB962C8B-B14F-4D97-AF65-F5344CB8AC3E}">
        <p14:creationId xmlns:p14="http://schemas.microsoft.com/office/powerpoint/2010/main" val="2194186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Here it is cited that we need “adequate” energy resolution.  What is adequate?</a:t>
            </a:r>
          </a:p>
          <a:p>
            <a:pPr lvl="1"/>
            <a:r>
              <a:rPr lang="en-US" b="1" dirty="0" smtClean="0"/>
              <a:t> </a:t>
            </a:r>
            <a:r>
              <a:rPr lang="en-US" b="0" dirty="0" smtClean="0"/>
              <a:t>Well, it depends on the energies you are looking at…</a:t>
            </a:r>
          </a:p>
          <a:p>
            <a:pPr lvl="0"/>
            <a:r>
              <a:rPr lang="en-US" b="1" dirty="0" smtClean="0"/>
              <a:t> What makes a target a “thick” or “thin” target?</a:t>
            </a:r>
          </a:p>
          <a:p>
            <a:pPr lvl="1"/>
            <a:r>
              <a:rPr lang="en-US" b="0" dirty="0" smtClean="0"/>
              <a:t> Self-absorption.</a:t>
            </a:r>
          </a:p>
          <a:p>
            <a:pPr lvl="0"/>
            <a:r>
              <a:rPr lang="en-US" b="1" dirty="0" smtClean="0"/>
              <a:t> How will thick target impact the signal?</a:t>
            </a:r>
          </a:p>
          <a:p>
            <a:pPr lvl="1"/>
            <a:r>
              <a:rPr lang="en-US" b="1" dirty="0" smtClean="0"/>
              <a:t> </a:t>
            </a:r>
            <a:r>
              <a:rPr lang="en-US" b="0" dirty="0" smtClean="0"/>
              <a:t>Reduce counts and lead to additional scatters.</a:t>
            </a:r>
            <a:endParaRPr lang="en-US"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22</a:t>
            </a:fld>
            <a:endParaRPr lang="en-US" dirty="0"/>
          </a:p>
        </p:txBody>
      </p:sp>
    </p:spTree>
    <p:extLst>
      <p:ext uri="{BB962C8B-B14F-4D97-AF65-F5344CB8AC3E}">
        <p14:creationId xmlns:p14="http://schemas.microsoft.com/office/powerpoint/2010/main" val="7319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23</a:t>
            </a:fld>
            <a:endParaRPr lang="en-US" dirty="0"/>
          </a:p>
        </p:txBody>
      </p:sp>
    </p:spTree>
    <p:extLst>
      <p:ext uri="{BB962C8B-B14F-4D97-AF65-F5344CB8AC3E}">
        <p14:creationId xmlns:p14="http://schemas.microsoft.com/office/powerpoint/2010/main" val="35102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24</a:t>
            </a:fld>
            <a:endParaRPr lang="en-US" dirty="0"/>
          </a:p>
        </p:txBody>
      </p:sp>
    </p:spTree>
    <p:extLst>
      <p:ext uri="{BB962C8B-B14F-4D97-AF65-F5344CB8AC3E}">
        <p14:creationId xmlns:p14="http://schemas.microsoft.com/office/powerpoint/2010/main" val="1118553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25</a:t>
            </a:fld>
            <a:endParaRPr lang="en-US" dirty="0"/>
          </a:p>
        </p:txBody>
      </p:sp>
    </p:spTree>
    <p:extLst>
      <p:ext uri="{BB962C8B-B14F-4D97-AF65-F5344CB8AC3E}">
        <p14:creationId xmlns:p14="http://schemas.microsoft.com/office/powerpoint/2010/main" val="3483318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26</a:t>
            </a:fld>
            <a:endParaRPr lang="en-US" dirty="0"/>
          </a:p>
        </p:txBody>
      </p:sp>
    </p:spTree>
    <p:extLst>
      <p:ext uri="{BB962C8B-B14F-4D97-AF65-F5344CB8AC3E}">
        <p14:creationId xmlns:p14="http://schemas.microsoft.com/office/powerpoint/2010/main" val="2611757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Can you explain the physics of what is going on in each picture?  Think of the possible interactions between the photons and the material.</a:t>
            </a:r>
          </a:p>
          <a:p>
            <a:pPr lvl="1"/>
            <a:r>
              <a:rPr lang="en-US" b="0" dirty="0" smtClean="0"/>
              <a:t> If you use an energy dominated by Compton effect, you will see that (to the left) you have a lower areal density so you get less absorption where the Li is embedded</a:t>
            </a:r>
            <a:r>
              <a:rPr lang="en-US" b="0" baseline="0" dirty="0" smtClean="0"/>
              <a:t> in the </a:t>
            </a:r>
            <a:r>
              <a:rPr lang="en-US" b="0" baseline="0" dirty="0" err="1" smtClean="0"/>
              <a:t>Pb</a:t>
            </a:r>
            <a:endParaRPr lang="en-US" b="0" baseline="0" dirty="0" smtClean="0"/>
          </a:p>
          <a:p>
            <a:pPr lvl="1"/>
            <a:r>
              <a:rPr lang="en-US" b="0" baseline="0" dirty="0" smtClean="0"/>
              <a:t> If you use a photon energy that “matches” an absorption level in material, it will be preferentially absorbed and emitted over 4 pi, resulting in a decrease in your counts at the detector.</a:t>
            </a:r>
            <a:endParaRPr lang="en-US" b="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27</a:t>
            </a:fld>
            <a:endParaRPr lang="en-US" dirty="0"/>
          </a:p>
        </p:txBody>
      </p:sp>
    </p:spTree>
    <p:extLst>
      <p:ext uri="{BB962C8B-B14F-4D97-AF65-F5344CB8AC3E}">
        <p14:creationId xmlns:p14="http://schemas.microsoft.com/office/powerpoint/2010/main" val="2272169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28</a:t>
            </a:fld>
            <a:endParaRPr lang="en-US" dirty="0"/>
          </a:p>
        </p:txBody>
      </p:sp>
    </p:spTree>
    <p:extLst>
      <p:ext uri="{BB962C8B-B14F-4D97-AF65-F5344CB8AC3E}">
        <p14:creationId xmlns:p14="http://schemas.microsoft.com/office/powerpoint/2010/main" val="97307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29</a:t>
            </a:fld>
            <a:endParaRPr lang="en-US" dirty="0"/>
          </a:p>
        </p:txBody>
      </p:sp>
    </p:spTree>
    <p:extLst>
      <p:ext uri="{BB962C8B-B14F-4D97-AF65-F5344CB8AC3E}">
        <p14:creationId xmlns:p14="http://schemas.microsoft.com/office/powerpoint/2010/main" val="4117668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327565">
              <a:spcAft>
                <a:spcPct val="0"/>
              </a:spcAft>
              <a:buSzTx/>
              <a:defRPr/>
            </a:pPr>
            <a:r>
              <a:rPr lang="en-US" b="1" dirty="0" smtClean="0"/>
              <a:t>What factor limits our ability to use </a:t>
            </a:r>
            <a:r>
              <a:rPr lang="en-US" b="1" dirty="0" err="1" smtClean="0"/>
              <a:t>HCPs</a:t>
            </a:r>
            <a:r>
              <a:rPr lang="en-US" b="1" dirty="0" smtClean="0"/>
              <a:t> as a beam source for active interrogation at a distance?</a:t>
            </a:r>
          </a:p>
          <a:p>
            <a:pPr marL="571500" lvl="1" indent="-285750" defTabSz="327565">
              <a:spcAft>
                <a:spcPct val="0"/>
              </a:spcAft>
              <a:buSzTx/>
              <a:defRPr/>
            </a:pPr>
            <a:r>
              <a:rPr lang="en-US" dirty="0" smtClean="0"/>
              <a:t>Space charge effects will cause the beam to diverge.</a:t>
            </a:r>
          </a:p>
          <a:p>
            <a:pPr marL="285750" indent="-285750" defTabSz="327565">
              <a:spcAft>
                <a:spcPct val="0"/>
              </a:spcAft>
              <a:buSzTx/>
              <a:defRPr/>
            </a:pPr>
            <a:r>
              <a:rPr lang="en-US" b="1" dirty="0" smtClean="0"/>
              <a:t>How can we use gamma information to learn about the character of the material we are scanning?</a:t>
            </a:r>
          </a:p>
          <a:p>
            <a:pPr marL="571500" lvl="1" indent="-285750" defTabSz="327565">
              <a:spcAft>
                <a:spcPct val="0"/>
              </a:spcAft>
              <a:buSzTx/>
              <a:defRPr/>
            </a:pPr>
            <a:r>
              <a:rPr lang="en-US" dirty="0" smtClean="0"/>
              <a:t>You can have preferential absorption if the gamma energy matches an energy level.  When re-emitted the particles would be emitted </a:t>
            </a:r>
            <a:r>
              <a:rPr lang="en-US" dirty="0" err="1" smtClean="0"/>
              <a:t>isotropically</a:t>
            </a:r>
            <a:r>
              <a:rPr lang="en-US" dirty="0" smtClean="0"/>
              <a:t>.</a:t>
            </a:r>
          </a:p>
          <a:p>
            <a:pPr marL="285750" indent="-285750" defTabSz="327565">
              <a:spcAft>
                <a:spcPct val="0"/>
              </a:spcAft>
              <a:buSzTx/>
              <a:defRPr/>
            </a:pPr>
            <a:r>
              <a:rPr lang="en-US" b="1" dirty="0" smtClean="0"/>
              <a:t>What is a typical binding energy for a nucleon and how might this impact use of gammas for interrogation?</a:t>
            </a:r>
          </a:p>
          <a:p>
            <a:pPr marL="571500" lvl="1" indent="-285750" defTabSz="327565">
              <a:spcAft>
                <a:spcPct val="0"/>
              </a:spcAft>
              <a:buSzTx/>
              <a:defRPr/>
            </a:pPr>
            <a:r>
              <a:rPr lang="en-US" dirty="0" smtClean="0"/>
              <a:t>Typically 6-9 MeV.  If you have gammas of this or higher energy, the excited nuclei might emit particles.</a:t>
            </a:r>
          </a:p>
          <a:p>
            <a:pPr marL="571500" lvl="1" indent="-285750" defTabSz="327565">
              <a:spcAft>
                <a:spcPct val="0"/>
              </a:spcAft>
              <a:buSzTx/>
              <a:defRPr/>
            </a:pPr>
            <a:r>
              <a:rPr lang="en-US" dirty="0" smtClean="0"/>
              <a:t>If it emits protons, these have a very short range and are not useful.</a:t>
            </a:r>
          </a:p>
          <a:p>
            <a:pPr marL="571500" lvl="1" indent="-285750" defTabSz="327565">
              <a:spcAft>
                <a:spcPct val="0"/>
              </a:spcAft>
              <a:buSzTx/>
              <a:defRPr/>
            </a:pPr>
            <a:r>
              <a:rPr lang="en-US" dirty="0" smtClean="0"/>
              <a:t>If it emits neutrons, we may be able to look at these.  However, we can’t easily tell where they came from.</a:t>
            </a:r>
          </a:p>
          <a:p>
            <a:pPr marL="285750" indent="-285750" defTabSz="327565">
              <a:spcAft>
                <a:spcPct val="0"/>
              </a:spcAft>
              <a:buSzTx/>
              <a:defRPr/>
            </a:pPr>
            <a:r>
              <a:rPr lang="en-US" b="1" dirty="0" smtClean="0"/>
              <a:t>Why are we so interested in delayed neutrons and gammas?</a:t>
            </a:r>
          </a:p>
          <a:p>
            <a:pPr marL="571500" lvl="1" indent="-285750" defTabSz="327565">
              <a:spcAft>
                <a:spcPct val="0"/>
              </a:spcAft>
              <a:buSzTx/>
              <a:defRPr/>
            </a:pPr>
            <a:r>
              <a:rPr lang="en-US" dirty="0" smtClean="0"/>
              <a:t>They are a highly characteristic signature of fission.</a:t>
            </a:r>
          </a:p>
          <a:p>
            <a:pPr marL="285750" indent="-285750" defTabSz="327565">
              <a:spcAft>
                <a:spcPct val="0"/>
              </a:spcAft>
              <a:buSzTx/>
              <a:defRPr/>
            </a:pPr>
            <a:r>
              <a:rPr lang="en-US" b="1" dirty="0" smtClean="0"/>
              <a:t>Where do delayed neutrons come from?</a:t>
            </a:r>
          </a:p>
          <a:p>
            <a:pPr marL="571500" lvl="1" indent="-285750" defTabSz="327565">
              <a:spcAft>
                <a:spcPct val="0"/>
              </a:spcAft>
              <a:buSzTx/>
              <a:defRPr/>
            </a:pPr>
            <a:r>
              <a:rPr lang="en-US" dirty="0" smtClean="0"/>
              <a:t>Delayed neutrons come from fission product beta decay to a nucleus that then emits a neutron.</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2</a:t>
            </a:fld>
            <a:endParaRPr lang="en-US"/>
          </a:p>
        </p:txBody>
      </p:sp>
    </p:spTree>
    <p:extLst>
      <p:ext uri="{BB962C8B-B14F-4D97-AF65-F5344CB8AC3E}">
        <p14:creationId xmlns:p14="http://schemas.microsoft.com/office/powerpoint/2010/main" val="3181663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Here you</a:t>
            </a:r>
            <a:r>
              <a:rPr lang="en-US" baseline="0" dirty="0" smtClean="0"/>
              <a:t> are able to use transmission information to gain knowledge about the location of embedded material.</a:t>
            </a:r>
          </a:p>
          <a:p>
            <a:r>
              <a:rPr lang="en-US" baseline="0" dirty="0" smtClean="0"/>
              <a:t> </a:t>
            </a:r>
            <a:r>
              <a:rPr lang="en-US" b="1" baseline="0" dirty="0" smtClean="0"/>
              <a:t>What will you see if there is a density- or Z-eff mismatch?</a:t>
            </a:r>
            <a:endParaRPr lang="en-US" baseline="0" dirty="0" smtClean="0"/>
          </a:p>
          <a:p>
            <a:pPr lvl="1"/>
            <a:r>
              <a:rPr lang="en-US" baseline="0" dirty="0" smtClean="0"/>
              <a:t> If you have mismatches (high-Z in low-Z or high-density in low-density or vice versa) you will be able to see an artifact in the figure.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30</a:t>
            </a:fld>
            <a:endParaRPr lang="en-US" dirty="0"/>
          </a:p>
        </p:txBody>
      </p:sp>
    </p:spTree>
    <p:extLst>
      <p:ext uri="{BB962C8B-B14F-4D97-AF65-F5344CB8AC3E}">
        <p14:creationId xmlns:p14="http://schemas.microsoft.com/office/powerpoint/2010/main" val="2484435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31</a:t>
            </a:fld>
            <a:endParaRPr lang="en-US" dirty="0"/>
          </a:p>
        </p:txBody>
      </p:sp>
    </p:spTree>
    <p:extLst>
      <p:ext uri="{BB962C8B-B14F-4D97-AF65-F5344CB8AC3E}">
        <p14:creationId xmlns:p14="http://schemas.microsoft.com/office/powerpoint/2010/main" val="2625692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32</a:t>
            </a:fld>
            <a:endParaRPr lang="en-US" dirty="0"/>
          </a:p>
        </p:txBody>
      </p:sp>
    </p:spTree>
    <p:extLst>
      <p:ext uri="{BB962C8B-B14F-4D97-AF65-F5344CB8AC3E}">
        <p14:creationId xmlns:p14="http://schemas.microsoft.com/office/powerpoint/2010/main" val="3962760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How</a:t>
            </a:r>
            <a:r>
              <a:rPr lang="en-US" b="1" baseline="0" dirty="0" smtClean="0"/>
              <a:t> high of a photon energy (peak for the bremsstrahlung spectrum) do we need to cause fission?</a:t>
            </a:r>
          </a:p>
          <a:p>
            <a:pPr lvl="1"/>
            <a:r>
              <a:rPr lang="en-US" baseline="0" dirty="0" smtClean="0"/>
              <a:t> Previously we said at the fission threshold (about 5-6 MeV) but around 10-15 MeV if we want the broad resonance which has a cross section of </a:t>
            </a:r>
            <a:r>
              <a:rPr lang="en-US" baseline="0" dirty="0" err="1" smtClean="0"/>
              <a:t>mb</a:t>
            </a:r>
            <a:r>
              <a:rPr lang="en-US" baseline="0" dirty="0" smtClean="0"/>
              <a:t>.</a:t>
            </a:r>
          </a:p>
          <a:p>
            <a:pPr lvl="0"/>
            <a:r>
              <a:rPr lang="en-US" baseline="0" dirty="0" smtClean="0"/>
              <a:t> </a:t>
            </a:r>
            <a:r>
              <a:rPr lang="en-US" b="1" baseline="0" dirty="0" smtClean="0"/>
              <a:t>How do we determine the </a:t>
            </a:r>
            <a:r>
              <a:rPr lang="en-US" b="1" baseline="0" dirty="0" err="1" smtClean="0"/>
              <a:t>SNM</a:t>
            </a:r>
            <a:r>
              <a:rPr lang="en-US" b="1" baseline="0" dirty="0" smtClean="0"/>
              <a:t> isotopes by the prompt and delayed signatures? </a:t>
            </a:r>
            <a:r>
              <a:rPr lang="en-US" b="0" baseline="0" dirty="0" smtClean="0"/>
              <a:t>Coincidences, die away, etc.</a:t>
            </a:r>
            <a:endParaRPr lang="en-US" b="1" baseline="0" dirty="0" smtClean="0"/>
          </a:p>
          <a:p>
            <a:pPr lvl="0"/>
            <a:r>
              <a:rPr lang="en-US" b="1" baseline="0" dirty="0" smtClean="0"/>
              <a:t> What kinds of issues will we encounter? </a:t>
            </a:r>
            <a:r>
              <a:rPr lang="en-US" b="0" baseline="0" dirty="0" smtClean="0"/>
              <a:t>  Efficiency… et al</a:t>
            </a:r>
            <a:endParaRPr lang="en-US"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33</a:t>
            </a:fld>
            <a:endParaRPr lang="en-US" dirty="0"/>
          </a:p>
        </p:txBody>
      </p:sp>
    </p:spTree>
    <p:extLst>
      <p:ext uri="{BB962C8B-B14F-4D97-AF65-F5344CB8AC3E}">
        <p14:creationId xmlns:p14="http://schemas.microsoft.com/office/powerpoint/2010/main" val="3320190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34</a:t>
            </a:fld>
            <a:endParaRPr lang="en-US" dirty="0"/>
          </a:p>
        </p:txBody>
      </p:sp>
    </p:spTree>
    <p:extLst>
      <p:ext uri="{BB962C8B-B14F-4D97-AF65-F5344CB8AC3E}">
        <p14:creationId xmlns:p14="http://schemas.microsoft.com/office/powerpoint/2010/main" val="392218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35</a:t>
            </a:fld>
            <a:endParaRPr lang="en-US" dirty="0"/>
          </a:p>
        </p:txBody>
      </p:sp>
    </p:spTree>
    <p:extLst>
      <p:ext uri="{BB962C8B-B14F-4D97-AF65-F5344CB8AC3E}">
        <p14:creationId xmlns:p14="http://schemas.microsoft.com/office/powerpoint/2010/main" val="1206936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36</a:t>
            </a:fld>
            <a:endParaRPr lang="en-US" dirty="0"/>
          </a:p>
        </p:txBody>
      </p:sp>
    </p:spTree>
    <p:extLst>
      <p:ext uri="{BB962C8B-B14F-4D97-AF65-F5344CB8AC3E}">
        <p14:creationId xmlns:p14="http://schemas.microsoft.com/office/powerpoint/2010/main" val="2714453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37</a:t>
            </a:fld>
            <a:endParaRPr lang="en-US" dirty="0"/>
          </a:p>
        </p:txBody>
      </p:sp>
    </p:spTree>
    <p:extLst>
      <p:ext uri="{BB962C8B-B14F-4D97-AF65-F5344CB8AC3E}">
        <p14:creationId xmlns:p14="http://schemas.microsoft.com/office/powerpoint/2010/main" val="1559109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38</a:t>
            </a:fld>
            <a:endParaRPr lang="en-US" dirty="0"/>
          </a:p>
        </p:txBody>
      </p:sp>
    </p:spTree>
    <p:extLst>
      <p:ext uri="{BB962C8B-B14F-4D97-AF65-F5344CB8AC3E}">
        <p14:creationId xmlns:p14="http://schemas.microsoft.com/office/powerpoint/2010/main" val="2242172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39</a:t>
            </a:fld>
            <a:endParaRPr lang="en-US" dirty="0"/>
          </a:p>
        </p:txBody>
      </p:sp>
    </p:spTree>
    <p:extLst>
      <p:ext uri="{BB962C8B-B14F-4D97-AF65-F5344CB8AC3E}">
        <p14:creationId xmlns:p14="http://schemas.microsoft.com/office/powerpoint/2010/main" val="3322869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What is meant by sensitivity and specificity?</a:t>
            </a:r>
          </a:p>
          <a:p>
            <a:pPr lvl="1"/>
            <a:r>
              <a:rPr lang="en-US" dirty="0"/>
              <a:t> </a:t>
            </a:r>
            <a:r>
              <a:rPr lang="en-US" dirty="0" smtClean="0"/>
              <a:t>We need to be able to detect it and identify it.</a:t>
            </a:r>
          </a:p>
          <a:p>
            <a:r>
              <a:rPr lang="en-US" dirty="0"/>
              <a:t> </a:t>
            </a:r>
            <a:r>
              <a:rPr lang="en-US" b="1" dirty="0" smtClean="0"/>
              <a:t>When you are looking at count rates, are you more interested in average or peak count rates?</a:t>
            </a:r>
          </a:p>
          <a:p>
            <a:pPr lvl="1"/>
            <a:r>
              <a:rPr lang="en-US" dirty="0"/>
              <a:t> </a:t>
            </a:r>
            <a:r>
              <a:rPr lang="en-US" dirty="0" smtClean="0"/>
              <a:t>Peak count rates.</a:t>
            </a:r>
          </a:p>
          <a:p>
            <a:r>
              <a:rPr lang="en-US" dirty="0"/>
              <a:t> </a:t>
            </a:r>
            <a:r>
              <a:rPr lang="en-US" b="1" dirty="0" smtClean="0"/>
              <a:t>What is EMI?</a:t>
            </a:r>
          </a:p>
          <a:p>
            <a:pPr lvl="1"/>
            <a:r>
              <a:rPr lang="en-US" dirty="0"/>
              <a:t> </a:t>
            </a:r>
            <a:r>
              <a:rPr lang="en-US" dirty="0" smtClean="0"/>
              <a:t>Electromagnetic interference.</a:t>
            </a:r>
          </a:p>
          <a:p>
            <a:r>
              <a:rPr lang="en-US" b="1" dirty="0"/>
              <a:t> </a:t>
            </a:r>
            <a:r>
              <a:rPr lang="en-US" b="1" dirty="0" smtClean="0"/>
              <a:t>How can the environment impact your active interrogation system?</a:t>
            </a:r>
          </a:p>
          <a:p>
            <a:pPr lvl="1"/>
            <a:r>
              <a:rPr lang="en-US" dirty="0"/>
              <a:t> </a:t>
            </a:r>
            <a:r>
              <a:rPr lang="en-US" dirty="0" smtClean="0"/>
              <a:t>You might see drift in your detectors so if you are looking for specific peaks you have to worry about the channel windows.</a:t>
            </a:r>
          </a:p>
          <a:p>
            <a:pPr lvl="1"/>
            <a:r>
              <a:rPr lang="en-US" dirty="0"/>
              <a:t> </a:t>
            </a:r>
            <a:r>
              <a:rPr lang="en-US" dirty="0" smtClean="0"/>
              <a:t>Changes to the atmosphere (humidity, aerosol population, </a:t>
            </a:r>
            <a:r>
              <a:rPr lang="en-US" dirty="0" err="1" smtClean="0"/>
              <a:t>etc</a:t>
            </a:r>
            <a:r>
              <a:rPr lang="en-US" dirty="0" smtClean="0"/>
              <a:t>) can impact your interrogation beam and impact the retuning signals.</a:t>
            </a:r>
          </a:p>
          <a:p>
            <a:r>
              <a:rPr lang="en-US" b="1" dirty="0"/>
              <a:t> </a:t>
            </a:r>
            <a:r>
              <a:rPr lang="en-US" b="1" dirty="0" smtClean="0"/>
              <a:t>If you were designing a system to be operated by someone who is not a scientist or engineer, what kind of characteristics would you want it to have?  </a:t>
            </a:r>
            <a:r>
              <a:rPr lang="en-US" dirty="0" smtClean="0"/>
              <a:t>(Yes, this is an open-ended question so you can be creative.)</a:t>
            </a:r>
            <a:endParaRPr lang="en-US" b="1"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a:t>
            </a:fld>
            <a:endParaRPr lang="en-US" dirty="0"/>
          </a:p>
        </p:txBody>
      </p:sp>
    </p:spTree>
    <p:extLst>
      <p:ext uri="{BB962C8B-B14F-4D97-AF65-F5344CB8AC3E}">
        <p14:creationId xmlns:p14="http://schemas.microsoft.com/office/powerpoint/2010/main" val="1654140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40</a:t>
            </a:fld>
            <a:endParaRPr lang="en-US" dirty="0"/>
          </a:p>
        </p:txBody>
      </p:sp>
    </p:spTree>
    <p:extLst>
      <p:ext uri="{BB962C8B-B14F-4D97-AF65-F5344CB8AC3E}">
        <p14:creationId xmlns:p14="http://schemas.microsoft.com/office/powerpoint/2010/main" val="1168123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41</a:t>
            </a:fld>
            <a:endParaRPr lang="en-US" dirty="0"/>
          </a:p>
        </p:txBody>
      </p:sp>
    </p:spTree>
    <p:extLst>
      <p:ext uri="{BB962C8B-B14F-4D97-AF65-F5344CB8AC3E}">
        <p14:creationId xmlns:p14="http://schemas.microsoft.com/office/powerpoint/2010/main" val="1158357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42</a:t>
            </a:fld>
            <a:endParaRPr lang="en-US" dirty="0"/>
          </a:p>
        </p:txBody>
      </p:sp>
    </p:spTree>
    <p:extLst>
      <p:ext uri="{BB962C8B-B14F-4D97-AF65-F5344CB8AC3E}">
        <p14:creationId xmlns:p14="http://schemas.microsoft.com/office/powerpoint/2010/main" val="347994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We state that current techniques can successfully determine the mass and enrichment of </a:t>
            </a:r>
            <a:r>
              <a:rPr lang="en-US" b="1" dirty="0" err="1" smtClean="0"/>
              <a:t>HEU</a:t>
            </a:r>
            <a:r>
              <a:rPr lang="en-US" b="1" dirty="0" smtClean="0"/>
              <a:t> in small, standard, homogeneous samples.  </a:t>
            </a:r>
          </a:p>
          <a:p>
            <a:pPr lvl="1"/>
            <a:r>
              <a:rPr lang="en-US" b="1" dirty="0"/>
              <a:t> </a:t>
            </a:r>
            <a:r>
              <a:rPr lang="en-US" b="1" dirty="0" smtClean="0"/>
              <a:t>How does this differ from what we see in the real world?</a:t>
            </a:r>
            <a:r>
              <a:rPr lang="en-US" dirty="0" smtClean="0"/>
              <a:t>  </a:t>
            </a:r>
            <a:r>
              <a:rPr lang="en-US" b="1" dirty="0" smtClean="0"/>
              <a:t>What is the impact of the incident material?</a:t>
            </a:r>
          </a:p>
          <a:p>
            <a:r>
              <a:rPr lang="en-US" b="1" dirty="0"/>
              <a:t> </a:t>
            </a:r>
            <a:r>
              <a:rPr lang="en-US" b="1" dirty="0" smtClean="0"/>
              <a:t>What is the fission threshold (you don’t have to be exact) for 235U by a neutron?  For 238U?</a:t>
            </a:r>
          </a:p>
          <a:p>
            <a:pPr lvl="1"/>
            <a:r>
              <a:rPr lang="en-US" dirty="0"/>
              <a:t> </a:t>
            </a:r>
            <a:r>
              <a:rPr lang="en-US" dirty="0" smtClean="0"/>
              <a:t>235 doesn’t have one and you need about an MeV or so for 238.</a:t>
            </a:r>
          </a:p>
          <a:p>
            <a:r>
              <a:rPr lang="en-US" dirty="0" smtClean="0"/>
              <a:t> </a:t>
            </a:r>
            <a:r>
              <a:rPr lang="en-US" b="1" dirty="0" smtClean="0"/>
              <a:t>What is </a:t>
            </a:r>
            <a:r>
              <a:rPr lang="en-US" b="1" dirty="0" err="1" smtClean="0"/>
              <a:t>photofission</a:t>
            </a:r>
            <a:r>
              <a:rPr lang="en-US" b="1" dirty="0" smtClean="0"/>
              <a:t>?  Is it purely from Bremsstrahlung or can get it from higher energy gammas?</a:t>
            </a:r>
          </a:p>
          <a:p>
            <a:r>
              <a:rPr lang="en-US" b="1" dirty="0"/>
              <a:t> </a:t>
            </a:r>
            <a:r>
              <a:rPr lang="en-US" b="1" dirty="0" smtClean="0"/>
              <a:t>Why is proton induced fission probably not practical for an active interrogation system in the field?</a:t>
            </a:r>
          </a:p>
          <a:p>
            <a:pPr lvl="1"/>
            <a:r>
              <a:rPr lang="en-US" b="1" dirty="0"/>
              <a:t> </a:t>
            </a:r>
            <a:r>
              <a:rPr lang="en-US" dirty="0" smtClean="0"/>
              <a:t>Protons, like all </a:t>
            </a:r>
            <a:r>
              <a:rPr lang="en-US" dirty="0" err="1" smtClean="0"/>
              <a:t>HCPs</a:t>
            </a:r>
            <a:r>
              <a:rPr lang="en-US" dirty="0" smtClean="0"/>
              <a:t>, just don’t go very far in matter.</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a:t>
            </a:fld>
            <a:endParaRPr lang="en-US" dirty="0"/>
          </a:p>
        </p:txBody>
      </p:sp>
    </p:spTree>
    <p:extLst>
      <p:ext uri="{BB962C8B-B14F-4D97-AF65-F5344CB8AC3E}">
        <p14:creationId xmlns:p14="http://schemas.microsoft.com/office/powerpoint/2010/main" val="1616667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327565">
              <a:spcAft>
                <a:spcPct val="0"/>
              </a:spcAft>
              <a:buSzTx/>
              <a:defRPr/>
            </a:pPr>
            <a:r>
              <a:rPr lang="en-US" b="1" dirty="0" smtClean="0">
                <a:latin typeface="Arial" pitchFamily="34" charset="0"/>
                <a:ea typeface="ＭＳ Ｐゴシック" pitchFamily="34" charset="-128"/>
              </a:rPr>
              <a:t>Can someone explain to me why a “booby trap” might be a problem?</a:t>
            </a:r>
          </a:p>
          <a:p>
            <a:pPr marL="285750" indent="-285750" defTabSz="327565">
              <a:spcAft>
                <a:spcPct val="0"/>
              </a:spcAft>
              <a:buSzTx/>
              <a:defRPr/>
            </a:pPr>
            <a:r>
              <a:rPr lang="en-US" b="1" dirty="0" smtClean="0">
                <a:latin typeface="Arial" pitchFamily="34" charset="0"/>
                <a:ea typeface="ＭＳ Ｐゴシック" pitchFamily="34" charset="-128"/>
              </a:rPr>
              <a:t>How might device design impact the dangerousness of exposing a weapon to incident radiation?</a:t>
            </a:r>
          </a:p>
          <a:p>
            <a:pPr marL="571500" lvl="1" indent="-285750" defTabSz="327565">
              <a:spcAft>
                <a:spcPct val="0"/>
              </a:spcAft>
              <a:buSzTx/>
              <a:defRPr/>
            </a:pPr>
            <a:r>
              <a:rPr lang="en-US" dirty="0" smtClean="0">
                <a:latin typeface="Arial" pitchFamily="34" charset="0"/>
                <a:ea typeface="ＭＳ Ｐゴシック" pitchFamily="34" charset="-128"/>
              </a:rPr>
              <a:t>What if the weapon is designed such that in its current configuration it is very, very close to critical?!</a:t>
            </a:r>
          </a:p>
          <a:p>
            <a:pPr marL="285750" indent="-285750" defTabSz="327565">
              <a:spcAft>
                <a:spcPct val="0"/>
              </a:spcAft>
              <a:buSzTx/>
              <a:defRPr/>
            </a:pPr>
            <a:r>
              <a:rPr lang="en-US" b="1" dirty="0" smtClean="0">
                <a:latin typeface="Arial" pitchFamily="34" charset="0"/>
                <a:ea typeface="ＭＳ Ｐゴシック" pitchFamily="34" charset="-128"/>
              </a:rPr>
              <a:t>Why might we need a dedicated facility?</a:t>
            </a:r>
          </a:p>
          <a:p>
            <a:pPr marL="571500" lvl="1" indent="-285750" defTabSz="327565">
              <a:spcAft>
                <a:spcPct val="0"/>
              </a:spcAft>
              <a:buSzTx/>
              <a:defRPr/>
            </a:pPr>
            <a:r>
              <a:rPr lang="en-US" dirty="0" smtClean="0">
                <a:latin typeface="Arial" pitchFamily="34" charset="0"/>
                <a:ea typeface="ＭＳ Ｐゴシック" pitchFamily="34" charset="-128"/>
              </a:rPr>
              <a:t>Control of environmental factors.</a:t>
            </a:r>
          </a:p>
          <a:p>
            <a:pPr marL="571500" lvl="1" indent="-285750" defTabSz="327565">
              <a:spcAft>
                <a:spcPct val="0"/>
              </a:spcAft>
              <a:buSzTx/>
              <a:defRPr/>
            </a:pPr>
            <a:r>
              <a:rPr lang="en-US" dirty="0" smtClean="0">
                <a:latin typeface="Arial" pitchFamily="34" charset="0"/>
                <a:ea typeface="ＭＳ Ｐゴシック" pitchFamily="34" charset="-128"/>
              </a:rPr>
              <a:t>Maintenance of the equipment.</a:t>
            </a:r>
          </a:p>
          <a:p>
            <a:pPr marL="285750" indent="-285750" defTabSz="327565">
              <a:spcAft>
                <a:spcPct val="0"/>
              </a:spcAft>
              <a:buSzTx/>
              <a:defRPr/>
            </a:pPr>
            <a:r>
              <a:rPr lang="en-US" b="1" dirty="0" smtClean="0">
                <a:latin typeface="Arial" pitchFamily="34" charset="0"/>
                <a:ea typeface="ＭＳ Ｐゴシック" pitchFamily="34" charset="-128"/>
              </a:rPr>
              <a:t>These problems help</a:t>
            </a:r>
            <a:r>
              <a:rPr lang="en-US" b="1" baseline="0" dirty="0" smtClean="0">
                <a:latin typeface="Arial" pitchFamily="34" charset="0"/>
                <a:ea typeface="ＭＳ Ｐゴシック" pitchFamily="34" charset="-128"/>
              </a:rPr>
              <a:t> explain why passive detection methods have been much more widely deployed than active systems.  What are other reasons why this is the case?</a:t>
            </a:r>
          </a:p>
          <a:p>
            <a:pPr marL="571500" lvl="1" indent="-285750" defTabSz="327565">
              <a:spcAft>
                <a:spcPct val="0"/>
              </a:spcAft>
              <a:buSzTx/>
              <a:defRPr/>
            </a:pPr>
            <a:r>
              <a:rPr lang="en-US" dirty="0" smtClean="0">
                <a:latin typeface="Arial" pitchFamily="34" charset="0"/>
                <a:ea typeface="ＭＳ Ｐゴシック" pitchFamily="34" charset="-128"/>
              </a:rPr>
              <a:t>Cost.</a:t>
            </a:r>
          </a:p>
          <a:p>
            <a:pPr marL="571500" lvl="1" indent="-285750" defTabSz="327565">
              <a:spcAft>
                <a:spcPct val="0"/>
              </a:spcAft>
              <a:buSzTx/>
              <a:defRPr/>
            </a:pPr>
            <a:r>
              <a:rPr lang="en-US" baseline="0" dirty="0" smtClean="0">
                <a:latin typeface="Arial" pitchFamily="34" charset="0"/>
                <a:ea typeface="ＭＳ Ｐゴシック" pitchFamily="34" charset="-128"/>
              </a:rPr>
              <a:t>Politics. </a:t>
            </a:r>
            <a:endParaRPr lang="en-US" dirty="0" smtClean="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5</a:t>
            </a:fld>
            <a:endParaRPr lang="en-US"/>
          </a:p>
        </p:txBody>
      </p:sp>
    </p:spTree>
    <p:extLst>
      <p:ext uri="{BB962C8B-B14F-4D97-AF65-F5344CB8AC3E}">
        <p14:creationId xmlns:p14="http://schemas.microsoft.com/office/powerpoint/2010/main" val="3554423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 You already understand the need for active detection.  (That was the whole purpose of the previous block of instruction.)</a:t>
            </a:r>
          </a:p>
          <a:p>
            <a:pPr lvl="1"/>
            <a:r>
              <a:rPr lang="en-US" b="0" dirty="0" smtClean="0"/>
              <a:t> This slide shows the impetus</a:t>
            </a:r>
            <a:r>
              <a:rPr lang="en-US" b="0" baseline="0" dirty="0" smtClean="0"/>
              <a:t> for active interrogation.</a:t>
            </a:r>
          </a:p>
          <a:p>
            <a:pPr lvl="1"/>
            <a:r>
              <a:rPr lang="en-US" b="0" baseline="0" dirty="0" smtClean="0"/>
              <a:t> Background doesn’t fall off as 1/r</a:t>
            </a:r>
            <a:r>
              <a:rPr lang="en-US" b="0" baseline="30000" dirty="0" smtClean="0"/>
              <a:t>2</a:t>
            </a:r>
            <a:r>
              <a:rPr lang="en-US" b="0" baseline="0" dirty="0" smtClean="0"/>
              <a:t> but your signal does.</a:t>
            </a:r>
          </a:p>
          <a:p>
            <a:pPr lvl="1"/>
            <a:r>
              <a:rPr lang="en-US" b="0" baseline="0" dirty="0" smtClean="0"/>
              <a:t> Lower energy photons are easily attenuated and, from a “point” source fall off as 1/r</a:t>
            </a:r>
            <a:r>
              <a:rPr lang="en-US" b="0" baseline="30000" dirty="0" smtClean="0"/>
              <a:t>2</a:t>
            </a:r>
            <a:r>
              <a:rPr lang="en-US" b="0" baseline="0" dirty="0" smtClean="0"/>
              <a:t>.</a:t>
            </a:r>
            <a:endParaRPr lang="en-US" b="0"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6</a:t>
            </a:fld>
            <a:endParaRPr lang="en-US" dirty="0"/>
          </a:p>
        </p:txBody>
      </p:sp>
    </p:spTree>
    <p:extLst>
      <p:ext uri="{BB962C8B-B14F-4D97-AF65-F5344CB8AC3E}">
        <p14:creationId xmlns:p14="http://schemas.microsoft.com/office/powerpoint/2010/main" val="3818307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of these, you can explain in your own words:</a:t>
            </a:r>
          </a:p>
          <a:p>
            <a:endParaRPr lang="en-US" dirty="0" smtClean="0"/>
          </a:p>
          <a:p>
            <a:r>
              <a:rPr lang="en-US" dirty="0" smtClean="0"/>
              <a:t> </a:t>
            </a:r>
            <a:r>
              <a:rPr lang="en-US" b="1" dirty="0" smtClean="0"/>
              <a:t>What is a transmission density measurement and how is it done?</a:t>
            </a:r>
          </a:p>
          <a:p>
            <a:r>
              <a:rPr lang="en-US" b="1" dirty="0"/>
              <a:t> </a:t>
            </a:r>
            <a:r>
              <a:rPr lang="en-US" b="1" dirty="0" smtClean="0"/>
              <a:t>How would we use </a:t>
            </a:r>
            <a:r>
              <a:rPr lang="en-US" b="1" dirty="0" err="1" smtClean="0"/>
              <a:t>photofission</a:t>
            </a:r>
            <a:r>
              <a:rPr lang="en-US" b="1" dirty="0" smtClean="0"/>
              <a:t> for Active Interrogation?</a:t>
            </a:r>
          </a:p>
          <a:p>
            <a:r>
              <a:rPr lang="en-US" b="1" dirty="0"/>
              <a:t> </a:t>
            </a:r>
            <a:r>
              <a:rPr lang="en-US" b="1" dirty="0" smtClean="0"/>
              <a:t>What is </a:t>
            </a:r>
            <a:r>
              <a:rPr lang="en-US" b="1" dirty="0" err="1" smtClean="0"/>
              <a:t>NRF</a:t>
            </a:r>
            <a:r>
              <a:rPr lang="en-US" b="1" dirty="0" smtClean="0"/>
              <a:t> and how might we use it for Active Interrogation?</a:t>
            </a:r>
          </a:p>
          <a:p>
            <a:r>
              <a:rPr lang="en-US" b="1" dirty="0"/>
              <a:t> </a:t>
            </a:r>
            <a:r>
              <a:rPr lang="en-US" b="1" dirty="0" smtClean="0"/>
              <a:t>If you are using neutron-induced fission, what would you look for?</a:t>
            </a:r>
          </a:p>
          <a:p>
            <a:r>
              <a:rPr lang="en-US" b="1" dirty="0" smtClean="0"/>
              <a:t> What is associated particle imaging?</a:t>
            </a:r>
          </a:p>
          <a:p>
            <a:r>
              <a:rPr lang="en-US" b="1" dirty="0"/>
              <a:t> </a:t>
            </a:r>
            <a:r>
              <a:rPr lang="en-US" b="1" dirty="0" smtClean="0"/>
              <a:t>What is gamma-ray backscattering?</a:t>
            </a:r>
          </a:p>
          <a:p>
            <a:r>
              <a:rPr lang="en-US" b="1" dirty="0"/>
              <a:t> </a:t>
            </a:r>
            <a:r>
              <a:rPr lang="en-US" b="1" dirty="0" smtClean="0"/>
              <a:t>What is x-ray radiography and how is it used?</a:t>
            </a:r>
          </a:p>
          <a:p>
            <a:endParaRPr lang="en-US" b="1" dirty="0"/>
          </a:p>
          <a:p>
            <a:r>
              <a:rPr lang="en-US" b="1" dirty="0" smtClean="0"/>
              <a:t> </a:t>
            </a:r>
            <a:r>
              <a:rPr lang="en-US" b="1" dirty="0" smtClean="0">
                <a:latin typeface="Arial"/>
                <a:cs typeface="Arial"/>
              </a:rPr>
              <a:t>Can you name some advantages </a:t>
            </a:r>
            <a:r>
              <a:rPr lang="en-US" b="1" dirty="0">
                <a:latin typeface="Arial"/>
                <a:cs typeface="Arial"/>
              </a:rPr>
              <a:t>of active interrogation </a:t>
            </a:r>
            <a:r>
              <a:rPr lang="en-US" b="1" dirty="0" smtClean="0">
                <a:latin typeface="Arial"/>
                <a:cs typeface="Arial"/>
              </a:rPr>
              <a:t>methods:</a:t>
            </a:r>
          </a:p>
          <a:p>
            <a:pPr lvl="1"/>
            <a:r>
              <a:rPr lang="en-US" b="1" dirty="0" smtClean="0">
                <a:latin typeface="Arial"/>
                <a:cs typeface="Arial"/>
              </a:rPr>
              <a:t> </a:t>
            </a:r>
            <a:r>
              <a:rPr lang="en-US" dirty="0" smtClean="0">
                <a:latin typeface="Arial"/>
                <a:cs typeface="Arial"/>
              </a:rPr>
              <a:t>energy </a:t>
            </a:r>
            <a:r>
              <a:rPr lang="en-US" dirty="0">
                <a:latin typeface="Arial"/>
                <a:cs typeface="Arial"/>
              </a:rPr>
              <a:t>and intensity can be adjusted to provide appropriate </a:t>
            </a:r>
            <a:r>
              <a:rPr lang="en-US" dirty="0" smtClean="0">
                <a:latin typeface="Arial"/>
                <a:cs typeface="Arial"/>
              </a:rPr>
              <a:t>response</a:t>
            </a:r>
          </a:p>
          <a:p>
            <a:pPr lvl="1"/>
            <a:r>
              <a:rPr lang="en-US" dirty="0">
                <a:latin typeface="Arial"/>
                <a:cs typeface="Arial"/>
              </a:rPr>
              <a:t> </a:t>
            </a:r>
            <a:r>
              <a:rPr lang="en-US" dirty="0" smtClean="0">
                <a:latin typeface="Arial"/>
                <a:cs typeface="Arial"/>
              </a:rPr>
              <a:t>adjustable timing</a:t>
            </a:r>
          </a:p>
          <a:p>
            <a:pPr lvl="1"/>
            <a:r>
              <a:rPr lang="en-US" dirty="0">
                <a:latin typeface="Arial"/>
                <a:cs typeface="Arial"/>
              </a:rPr>
              <a:t> </a:t>
            </a:r>
            <a:r>
              <a:rPr lang="en-US" dirty="0" smtClean="0">
                <a:latin typeface="Arial"/>
                <a:cs typeface="Arial"/>
              </a:rPr>
              <a:t>can </a:t>
            </a:r>
            <a:r>
              <a:rPr lang="en-US" dirty="0">
                <a:latin typeface="Arial"/>
                <a:cs typeface="Arial"/>
              </a:rPr>
              <a:t>be applied to low- and high-density </a:t>
            </a:r>
            <a:r>
              <a:rPr lang="en-US" dirty="0" smtClean="0">
                <a:latin typeface="Arial"/>
                <a:cs typeface="Arial"/>
              </a:rPr>
              <a:t>materials</a:t>
            </a:r>
          </a:p>
          <a:p>
            <a:pPr lvl="1"/>
            <a:r>
              <a:rPr lang="en-US" dirty="0">
                <a:latin typeface="Arial"/>
                <a:cs typeface="Arial"/>
              </a:rPr>
              <a:t> </a:t>
            </a:r>
            <a:r>
              <a:rPr lang="en-US" dirty="0" smtClean="0">
                <a:latin typeface="Arial"/>
                <a:cs typeface="Arial"/>
              </a:rPr>
              <a:t>can </a:t>
            </a:r>
            <a:r>
              <a:rPr lang="en-US" dirty="0">
                <a:latin typeface="Arial"/>
                <a:cs typeface="Arial"/>
              </a:rPr>
              <a:t>be applied to shielded </a:t>
            </a:r>
            <a:r>
              <a:rPr lang="en-US" dirty="0" smtClean="0">
                <a:latin typeface="Arial"/>
                <a:cs typeface="Arial"/>
              </a:rPr>
              <a:t>materials</a:t>
            </a:r>
          </a:p>
          <a:p>
            <a:pPr lvl="1"/>
            <a:r>
              <a:rPr lang="en-US" dirty="0">
                <a:latin typeface="Arial"/>
                <a:cs typeface="Arial"/>
              </a:rPr>
              <a:t> </a:t>
            </a:r>
            <a:r>
              <a:rPr lang="en-US" dirty="0" smtClean="0">
                <a:latin typeface="Arial"/>
                <a:cs typeface="Arial"/>
              </a:rPr>
              <a:t>can </a:t>
            </a:r>
            <a:r>
              <a:rPr lang="en-US" dirty="0">
                <a:latin typeface="Arial"/>
                <a:cs typeface="Arial"/>
              </a:rPr>
              <a:t>be applied to all fissile and fissionable materials</a:t>
            </a:r>
          </a:p>
          <a:p>
            <a:pPr>
              <a:buNone/>
            </a:pP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7</a:t>
            </a:fld>
            <a:endParaRPr lang="en-US" dirty="0"/>
          </a:p>
        </p:txBody>
      </p:sp>
    </p:spTree>
    <p:extLst>
      <p:ext uri="{BB962C8B-B14F-4D97-AF65-F5344CB8AC3E}">
        <p14:creationId xmlns:p14="http://schemas.microsoft.com/office/powerpoint/2010/main" val="3308396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We’ve seen this slide before but now we have a chance to talk through it.</a:t>
            </a:r>
          </a:p>
          <a:p>
            <a:r>
              <a:rPr lang="en-US" dirty="0"/>
              <a:t> </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8</a:t>
            </a:fld>
            <a:endParaRPr lang="en-US" dirty="0"/>
          </a:p>
        </p:txBody>
      </p:sp>
    </p:spTree>
    <p:extLst>
      <p:ext uri="{BB962C8B-B14F-4D97-AF65-F5344CB8AC3E}">
        <p14:creationId xmlns:p14="http://schemas.microsoft.com/office/powerpoint/2010/main" val="140927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133C25E-CF4D-43E1-A3B1-84ABC395176C}" type="slidenum">
              <a:rPr lang="en-US"/>
              <a:pPr/>
              <a:t>‹#›</a:t>
            </a:fld>
            <a:endParaRPr lang="en-US"/>
          </a:p>
        </p:txBody>
      </p:sp>
    </p:spTree>
    <p:extLst>
      <p:ext uri="{BB962C8B-B14F-4D97-AF65-F5344CB8AC3E}">
        <p14:creationId xmlns:p14="http://schemas.microsoft.com/office/powerpoint/2010/main" val="32993049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9.w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4648200" y="1726551"/>
            <a:ext cx="4191000" cy="2977252"/>
          </a:xfrm>
          <a:prstGeom prst="rect">
            <a:avLst/>
          </a:prstGeom>
          <a:solidFill>
            <a:srgbClr val="FFFFFF"/>
          </a:solidFill>
          <a:ln w="9525">
            <a:noFill/>
            <a:miter lim="800000"/>
            <a:headEnd/>
            <a:tailEnd/>
          </a:ln>
          <a:effectLst/>
        </p:spPr>
        <p:txBody>
          <a:bodyPr wrap="square" lIns="83338" tIns="41669" rIns="83338" bIns="41669">
            <a:spAutoFit/>
          </a:bodyPr>
          <a:lstStyle/>
          <a:p>
            <a:pPr algn="ctr" eaLnBrk="0" fontAlgn="auto" hangingPunct="0">
              <a:spcBef>
                <a:spcPts val="0"/>
              </a:spcBef>
              <a:spcAft>
                <a:spcPts val="0"/>
              </a:spcAft>
              <a:defRPr/>
            </a:pPr>
            <a:r>
              <a:rPr lang="en-US" sz="2400" kern="0" dirty="0">
                <a:solidFill>
                  <a:sysClr val="windowText" lastClr="000000"/>
                </a:solidFill>
                <a:cs typeface="+mn-cs"/>
              </a:rPr>
              <a:t/>
            </a:r>
            <a:br>
              <a:rPr lang="en-US" sz="2400" kern="0" dirty="0">
                <a:solidFill>
                  <a:sysClr val="windowText" lastClr="000000"/>
                </a:solidFill>
                <a:cs typeface="+mn-cs"/>
              </a:rPr>
            </a:br>
            <a:r>
              <a:rPr lang="en-US" sz="3600" b="1" kern="0" dirty="0" smtClean="0">
                <a:solidFill>
                  <a:srgbClr val="000066"/>
                </a:solidFill>
                <a:effectLst>
                  <a:outerShdw blurRad="38100" dist="38100" dir="2700000" algn="tl">
                    <a:srgbClr val="C0C0C0"/>
                  </a:outerShdw>
                </a:effectLst>
                <a:latin typeface="Calibri" pitchFamily="34" charset="0"/>
                <a:cs typeface="+mn-cs"/>
              </a:rPr>
              <a:t>Active Detection of SNM</a:t>
            </a:r>
          </a:p>
          <a:p>
            <a:pPr algn="ctr" eaLnBrk="0" fontAlgn="auto" hangingPunct="0">
              <a:spcBef>
                <a:spcPts val="0"/>
              </a:spcBef>
              <a:spcAft>
                <a:spcPts val="0"/>
              </a:spcAft>
              <a:defRPr/>
            </a:pPr>
            <a:endParaRPr lang="en-US" sz="3600" b="1" kern="0" dirty="0" smtClean="0">
              <a:solidFill>
                <a:srgbClr val="000066"/>
              </a:solidFill>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r>
              <a:rPr lang="en-US" sz="3200" b="1" kern="0" dirty="0" smtClean="0">
                <a:solidFill>
                  <a:srgbClr val="000066"/>
                </a:solidFill>
                <a:effectLst>
                  <a:outerShdw blurRad="38100" dist="38100" dir="2700000" algn="tl">
                    <a:srgbClr val="C0C0C0"/>
                  </a:outerShdw>
                </a:effectLst>
                <a:latin typeface="Calibri" pitchFamily="34" charset="0"/>
                <a:cs typeface="+mn-cs"/>
              </a:rPr>
              <a:t>Lt Col Fee</a:t>
            </a:r>
            <a:endParaRPr lang="en-US" sz="3200" b="1" kern="0" dirty="0">
              <a:solidFill>
                <a:srgbClr val="000066"/>
              </a:solidFill>
              <a:effectLst>
                <a:outerShdw blurRad="38100" dist="38100" dir="2700000" algn="tl">
                  <a:srgbClr val="C0C0C0"/>
                </a:outerShdw>
              </a:effectLst>
              <a:latin typeface="Calibri" pitchFamily="34" charset="0"/>
              <a:cs typeface="+mn-cs"/>
            </a:endParaRPr>
          </a:p>
          <a:p>
            <a:pPr algn="ctr" eaLnBrk="0" fontAlgn="auto" hangingPunct="0">
              <a:spcBef>
                <a:spcPts val="0"/>
              </a:spcBef>
              <a:spcAft>
                <a:spcPts val="0"/>
              </a:spcAft>
              <a:defRPr/>
            </a:pPr>
            <a:endParaRPr lang="en-US" sz="2000" kern="0" dirty="0">
              <a:solidFill>
                <a:sysClr val="windowText" lastClr="000000"/>
              </a:solidFill>
              <a:effectLst>
                <a:outerShdw blurRad="38100" dist="38100" dir="2700000" algn="tl">
                  <a:srgbClr val="C0C0C0"/>
                </a:outerShdw>
              </a:effectLst>
              <a:cs typeface="+mn-cs"/>
            </a:endParaRPr>
          </a:p>
        </p:txBody>
      </p:sp>
      <p:sp>
        <p:nvSpPr>
          <p:cNvPr id="10" name="Text Box 2"/>
          <p:cNvSpPr txBox="1">
            <a:spLocks noChangeArrowheads="1"/>
          </p:cNvSpPr>
          <p:nvPr/>
        </p:nvSpPr>
        <p:spPr bwMode="auto">
          <a:xfrm>
            <a:off x="609600" y="330200"/>
            <a:ext cx="8153400" cy="777875"/>
          </a:xfrm>
          <a:prstGeom prst="rect">
            <a:avLst/>
          </a:prstGeom>
          <a:noFill/>
          <a:ln w="9525">
            <a:noFill/>
            <a:miter lim="800000"/>
            <a:headEnd/>
            <a:tailEnd/>
          </a:ln>
          <a:effectLst/>
        </p:spPr>
        <p:txBody>
          <a:bodyPr lIns="100303" tIns="50151" rIns="100303" bIns="50151">
            <a:spAutoFit/>
          </a:bodyPr>
          <a:lstStyle/>
          <a:p>
            <a:pPr defTabSz="1003300" fontAlgn="auto">
              <a:spcBef>
                <a:spcPts val="0"/>
              </a:spcBef>
              <a:spcAft>
                <a:spcPts val="0"/>
              </a:spcAft>
              <a:defRPr/>
            </a:pPr>
            <a:r>
              <a:rPr lang="en-US" sz="4400" b="1" dirty="0">
                <a:solidFill>
                  <a:srgbClr val="000066"/>
                </a:solidFill>
                <a:effectLst>
                  <a:outerShdw blurRad="38100" dist="38100" dir="2700000" algn="tl">
                    <a:srgbClr val="C0C0C0"/>
                  </a:outerShdw>
                </a:effectLst>
                <a:latin typeface="+mn-lt"/>
                <a:cs typeface="+mn-cs"/>
              </a:rPr>
              <a:t>Air Force Institute of Technology</a:t>
            </a:r>
            <a:endParaRPr lang="en-US" sz="4400" b="1" dirty="0">
              <a:effectLst>
                <a:outerShdw blurRad="38100" dist="38100" dir="2700000" algn="tl">
                  <a:srgbClr val="C0C0C0"/>
                </a:outerShdw>
              </a:effectLst>
              <a:latin typeface="+mn-lt"/>
              <a:cs typeface="+mn-cs"/>
            </a:endParaRPr>
          </a:p>
        </p:txBody>
      </p:sp>
      <p:pic>
        <p:nvPicPr>
          <p:cNvPr id="3076" name="Picture 3"/>
          <p:cNvPicPr>
            <a:picLocks noChangeAspect="1" noChangeArrowheads="1"/>
          </p:cNvPicPr>
          <p:nvPr/>
        </p:nvPicPr>
        <p:blipFill>
          <a:blip r:embed="rId3" cstate="print"/>
          <a:srcRect l="1755" r="-2144" b="-21831"/>
          <a:stretch>
            <a:fillRect/>
          </a:stretch>
        </p:blipFill>
        <p:spPr bwMode="auto">
          <a:xfrm>
            <a:off x="331788" y="2138363"/>
            <a:ext cx="4319587" cy="3627437"/>
          </a:xfrm>
          <a:prstGeom prst="rect">
            <a:avLst/>
          </a:prstGeom>
          <a:solidFill>
            <a:schemeClr val="bg1"/>
          </a:solidFill>
          <a:ln w="9525">
            <a:noFill/>
            <a:miter lim="800000"/>
            <a:headEnd/>
            <a:tailEnd/>
          </a:ln>
        </p:spPr>
      </p:pic>
      <p:pic>
        <p:nvPicPr>
          <p:cNvPr id="3077" name="Picture 6" descr="shield"/>
          <p:cNvPicPr>
            <a:picLocks noChangeAspect="1" noChangeArrowheads="1"/>
          </p:cNvPicPr>
          <p:nvPr/>
        </p:nvPicPr>
        <p:blipFill>
          <a:blip r:embed="rId4" cstate="print"/>
          <a:srcRect/>
          <a:stretch>
            <a:fillRect/>
          </a:stretch>
        </p:blipFill>
        <p:spPr bwMode="auto">
          <a:xfrm>
            <a:off x="1936750" y="2051050"/>
            <a:ext cx="1031875" cy="1154113"/>
          </a:xfrm>
          <a:prstGeom prst="rect">
            <a:avLst/>
          </a:prstGeom>
          <a:noFill/>
          <a:ln w="9525">
            <a:noFill/>
            <a:miter lim="800000"/>
            <a:headEnd/>
            <a:tailEnd/>
          </a:ln>
        </p:spPr>
      </p:pic>
      <p:pic>
        <p:nvPicPr>
          <p:cNvPr id="3078" name="Picture 17"/>
          <p:cNvPicPr>
            <a:picLocks noChangeAspect="1" noChangeArrowheads="1"/>
          </p:cNvPicPr>
          <p:nvPr/>
        </p:nvPicPr>
        <p:blipFill>
          <a:blip r:embed="rId5" cstate="print"/>
          <a:srcRect/>
          <a:stretch>
            <a:fillRect/>
          </a:stretch>
        </p:blipFill>
        <p:spPr bwMode="auto">
          <a:xfrm>
            <a:off x="63500" y="6183313"/>
            <a:ext cx="9004300" cy="565150"/>
          </a:xfrm>
          <a:prstGeom prst="rect">
            <a:avLst/>
          </a:prstGeom>
          <a:noFill/>
          <a:ln w="9525">
            <a:noFill/>
            <a:miter lim="800000"/>
            <a:headEnd/>
            <a:tailEnd/>
          </a:ln>
        </p:spPr>
      </p:pic>
      <p:sp>
        <p:nvSpPr>
          <p:cNvPr id="3079" name="Text Box 4"/>
          <p:cNvSpPr txBox="1">
            <a:spLocks noChangeArrowheads="1"/>
          </p:cNvSpPr>
          <p:nvPr/>
        </p:nvSpPr>
        <p:spPr bwMode="auto">
          <a:xfrm>
            <a:off x="514350" y="5715000"/>
            <a:ext cx="8099425" cy="400050"/>
          </a:xfrm>
          <a:prstGeom prst="rect">
            <a:avLst/>
          </a:prstGeom>
          <a:noFill/>
          <a:ln w="9525">
            <a:noFill/>
            <a:miter lim="800000"/>
            <a:headEnd/>
            <a:tailEnd/>
          </a:ln>
        </p:spPr>
        <p:txBody>
          <a:bodyPr lIns="91416" tIns="45708" rIns="91416" bIns="45708">
            <a:spAutoFit/>
          </a:bodyPr>
          <a:lstStyle/>
          <a:p>
            <a:pPr algn="ctr" eaLnBrk="0" hangingPunct="0"/>
            <a:r>
              <a:rPr lang="en-US" sz="2000" b="1" i="1">
                <a:latin typeface="Calibri" pitchFamily="34" charset="0"/>
              </a:rPr>
              <a:t>E d u c a t i n g   t h e   W o r l d ’s   B e s t  M i l i t a r y</a:t>
            </a:r>
          </a:p>
        </p:txBody>
      </p:sp>
      <p:sp>
        <p:nvSpPr>
          <p:cNvPr id="15" name="Text Box 2"/>
          <p:cNvSpPr txBox="1">
            <a:spLocks noChangeArrowheads="1"/>
          </p:cNvSpPr>
          <p:nvPr/>
        </p:nvSpPr>
        <p:spPr bwMode="auto">
          <a:xfrm>
            <a:off x="368300" y="1054100"/>
            <a:ext cx="8153400" cy="469900"/>
          </a:xfrm>
          <a:prstGeom prst="rect">
            <a:avLst/>
          </a:prstGeom>
          <a:noFill/>
          <a:ln w="9525">
            <a:noFill/>
            <a:miter lim="800000"/>
            <a:headEnd/>
            <a:tailEnd/>
          </a:ln>
          <a:effectLst/>
        </p:spPr>
        <p:txBody>
          <a:bodyPr lIns="100303" tIns="50151" rIns="100303" bIns="50151">
            <a:spAutoFit/>
          </a:bodyPr>
          <a:lstStyle/>
          <a:p>
            <a:pPr algn="ctr" defTabSz="1003300" fontAlgn="auto">
              <a:spcBef>
                <a:spcPts val="0"/>
              </a:spcBef>
              <a:spcAft>
                <a:spcPts val="0"/>
              </a:spcAft>
              <a:defRPr/>
            </a:pPr>
            <a:r>
              <a:rPr lang="en-US" sz="2400" b="1" dirty="0">
                <a:solidFill>
                  <a:srgbClr val="000066"/>
                </a:solidFill>
                <a:effectLst>
                  <a:outerShdw blurRad="38100" dist="38100" dir="2700000" algn="tl">
                    <a:srgbClr val="C0C0C0"/>
                  </a:outerShdw>
                </a:effectLst>
                <a:latin typeface="+mn-lt"/>
                <a:cs typeface="+mn-cs"/>
              </a:rPr>
              <a:t>NENG 791 – Proliferation of Weapons of Mass Destruction</a:t>
            </a:r>
            <a:endParaRPr lang="en-US" sz="2400" b="1" dirty="0">
              <a:effectLst>
                <a:outerShdw blurRad="38100" dist="38100" dir="2700000" algn="tl">
                  <a:srgbClr val="C0C0C0"/>
                </a:outerShdw>
              </a:effectLst>
              <a:latin typeface="+mn-lt"/>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Timescale of the fission process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9</a:t>
            </a:fld>
            <a:endParaRPr lang="en-US"/>
          </a:p>
        </p:txBody>
      </p:sp>
      <p:pic>
        <p:nvPicPr>
          <p:cNvPr id="5" name="Picture 4"/>
          <p:cNvPicPr>
            <a:picLocks noChangeAspect="1"/>
          </p:cNvPicPr>
          <p:nvPr/>
        </p:nvPicPr>
        <p:blipFill>
          <a:blip r:embed="rId3" cstate="print"/>
          <a:stretch>
            <a:fillRect/>
          </a:stretch>
        </p:blipFill>
        <p:spPr>
          <a:xfrm>
            <a:off x="1752600" y="1143000"/>
            <a:ext cx="5334000" cy="5114192"/>
          </a:xfrm>
          <a:prstGeom prst="rect">
            <a:avLst/>
          </a:prstGeom>
        </p:spPr>
      </p:pic>
    </p:spTree>
    <p:extLst>
      <p:ext uri="{BB962C8B-B14F-4D97-AF65-F5344CB8AC3E}">
        <p14:creationId xmlns:p14="http://schemas.microsoft.com/office/powerpoint/2010/main" val="113830143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Prompt </a:t>
            </a:r>
            <a:r>
              <a:rPr lang="en-US" dirty="0" err="1" smtClean="0"/>
              <a:t>vs</a:t>
            </a:r>
            <a:r>
              <a:rPr lang="en-US" dirty="0" smtClean="0"/>
              <a:t> delayed radiation detection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10</a:t>
            </a:fld>
            <a:endParaRPr lang="en-US"/>
          </a:p>
        </p:txBody>
      </p:sp>
      <p:sp>
        <p:nvSpPr>
          <p:cNvPr id="5" name="Rectangle 4"/>
          <p:cNvSpPr/>
          <p:nvPr/>
        </p:nvSpPr>
        <p:spPr>
          <a:xfrm>
            <a:off x="304800" y="1371600"/>
            <a:ext cx="8686800" cy="4154984"/>
          </a:xfrm>
          <a:prstGeom prst="rect">
            <a:avLst/>
          </a:prstGeom>
        </p:spPr>
        <p:txBody>
          <a:bodyPr wrap="square">
            <a:spAutoFit/>
          </a:bodyPr>
          <a:lstStyle/>
          <a:p>
            <a:pPr marL="285750" indent="-285750">
              <a:buFont typeface="Arial"/>
              <a:buChar char="•"/>
            </a:pPr>
            <a:r>
              <a:rPr lang="en-US" sz="2400" dirty="0" smtClean="0">
                <a:latin typeface="Arial"/>
                <a:cs typeface="Arial"/>
              </a:rPr>
              <a:t>Do most active interrogation methods rely on measurement of the prompt or delayed radiation?  Why?</a:t>
            </a:r>
          </a:p>
          <a:p>
            <a:pPr marL="285750" indent="-285750">
              <a:buFont typeface="Arial"/>
              <a:buChar char="•"/>
            </a:pPr>
            <a:r>
              <a:rPr lang="en-US" sz="2400" dirty="0" smtClean="0">
                <a:latin typeface="Arial"/>
                <a:cs typeface="Arial"/>
              </a:rPr>
              <a:t>How do the count rates for prompt and delayed radiation compare?  Why?</a:t>
            </a:r>
          </a:p>
          <a:p>
            <a:pPr marL="285750" indent="-285750">
              <a:buFont typeface="Arial"/>
              <a:buChar char="•"/>
            </a:pPr>
            <a:r>
              <a:rPr lang="en-US" sz="2400" dirty="0" smtClean="0">
                <a:latin typeface="Arial"/>
                <a:cs typeface="Arial"/>
              </a:rPr>
              <a:t>Are prompt or delayed radiation detection </a:t>
            </a:r>
            <a:r>
              <a:rPr lang="en-US" sz="2400" dirty="0">
                <a:latin typeface="Arial"/>
                <a:cs typeface="Arial"/>
              </a:rPr>
              <a:t>techniques </a:t>
            </a:r>
            <a:r>
              <a:rPr lang="en-US" sz="2400" dirty="0" smtClean="0">
                <a:latin typeface="Arial"/>
                <a:cs typeface="Arial"/>
              </a:rPr>
              <a:t>more sensitive?</a:t>
            </a:r>
          </a:p>
          <a:p>
            <a:pPr marL="285750" indent="-285750">
              <a:buFont typeface="Arial"/>
              <a:buChar char="•"/>
            </a:pPr>
            <a:r>
              <a:rPr lang="en-US" sz="2400" dirty="0" smtClean="0">
                <a:latin typeface="Arial"/>
                <a:cs typeface="Arial"/>
              </a:rPr>
              <a:t>How can you distinguish between neutrons and gamma rays?</a:t>
            </a:r>
          </a:p>
          <a:p>
            <a:pPr marL="285750" indent="-285750">
              <a:buFont typeface="Arial"/>
              <a:buChar char="•"/>
            </a:pPr>
            <a:r>
              <a:rPr lang="en-US" sz="2400" dirty="0" smtClean="0">
                <a:latin typeface="Arial"/>
                <a:cs typeface="Arial"/>
              </a:rPr>
              <a:t>How does collimation, shielding, and the (general) environment impact the interrogation radiation and the signal?</a:t>
            </a:r>
          </a:p>
        </p:txBody>
      </p:sp>
    </p:spTree>
    <p:extLst>
      <p:ext uri="{BB962C8B-B14F-4D97-AF65-F5344CB8AC3E}">
        <p14:creationId xmlns:p14="http://schemas.microsoft.com/office/powerpoint/2010/main" val="60638395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Delayed gamma detection (1)</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latin typeface="Arial"/>
                <a:cs typeface="Arial"/>
              </a:rPr>
              <a:t>Where do the delayed gammas come from?</a:t>
            </a:r>
          </a:p>
          <a:p>
            <a:pPr marL="285750" indent="-285750">
              <a:buFont typeface="Arial" panose="020B0604020202020204" pitchFamily="34" charset="0"/>
              <a:buChar char="•"/>
            </a:pPr>
            <a:endParaRPr lang="en-US" dirty="0" smtClean="0">
              <a:latin typeface="Arial"/>
              <a:cs typeface="Arial"/>
            </a:endParaRPr>
          </a:p>
          <a:p>
            <a:pPr marL="285750" indent="-285750">
              <a:buFont typeface="Arial" panose="020B0604020202020204" pitchFamily="34" charset="0"/>
              <a:buChar char="•"/>
            </a:pPr>
            <a:r>
              <a:rPr lang="en-US" dirty="0" smtClean="0">
                <a:latin typeface="Arial"/>
                <a:cs typeface="Arial"/>
              </a:rPr>
              <a:t>What </a:t>
            </a:r>
            <a:r>
              <a:rPr lang="en-US" dirty="0">
                <a:latin typeface="Arial"/>
                <a:cs typeface="Arial"/>
              </a:rPr>
              <a:t>characteristics of the gammas make some of them easy to distinguish from the natural background radiation?</a:t>
            </a:r>
          </a:p>
          <a:p>
            <a:pPr marL="285750" indent="-285750">
              <a:buFont typeface="Arial" panose="020B0604020202020204" pitchFamily="34" charset="0"/>
              <a:buChar char="•"/>
            </a:pPr>
            <a:endParaRPr lang="en-US" dirty="0" smtClean="0">
              <a:latin typeface="Arial"/>
              <a:cs typeface="Arial"/>
            </a:endParaRPr>
          </a:p>
          <a:p>
            <a:pPr marL="285750" indent="-285750">
              <a:buFont typeface="Arial" panose="020B0604020202020204" pitchFamily="34" charset="0"/>
              <a:buChar char="•"/>
            </a:pPr>
            <a:r>
              <a:rPr lang="en-US" dirty="0" smtClean="0">
                <a:latin typeface="Arial"/>
                <a:cs typeface="Arial"/>
              </a:rPr>
              <a:t>What </a:t>
            </a:r>
            <a:r>
              <a:rPr lang="en-US" dirty="0">
                <a:latin typeface="Arial"/>
                <a:cs typeface="Arial"/>
              </a:rPr>
              <a:t>are some of the advantages of using delayed gamma over delayed neutron signatures</a:t>
            </a:r>
            <a:r>
              <a:rPr lang="en-US" dirty="0" smtClean="0">
                <a:latin typeface="Arial"/>
                <a:cs typeface="Arial"/>
              </a:rPr>
              <a:t>?</a:t>
            </a:r>
          </a:p>
          <a:p>
            <a:pPr marL="285750" indent="-285750">
              <a:buFont typeface="Arial" panose="020B0604020202020204" pitchFamily="34" charset="0"/>
              <a:buChar char="•"/>
            </a:pPr>
            <a:endParaRPr lang="en-US" dirty="0">
              <a:latin typeface="Arial"/>
              <a:cs typeface="Arial"/>
            </a:endParaRPr>
          </a:p>
          <a:p>
            <a:pPr marL="285750" lvl="0" indent="-285750">
              <a:buFont typeface="Arial" panose="020B0604020202020204" pitchFamily="34" charset="0"/>
              <a:buChar char="•"/>
            </a:pPr>
            <a:r>
              <a:rPr lang="en-US" dirty="0">
                <a:latin typeface="Arial"/>
                <a:cs typeface="Arial"/>
              </a:rPr>
              <a:t>Are the gamma ray intensity distributions the same for each fissionable isotope or do they vary</a:t>
            </a:r>
            <a:r>
              <a:rPr lang="en-US" dirty="0" smtClean="0">
                <a:latin typeface="Arial"/>
                <a:cs typeface="Arial"/>
              </a:rPr>
              <a:t>?</a:t>
            </a:r>
            <a:endParaRPr lang="en-US" dirty="0">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11</a:t>
            </a:fld>
            <a:endParaRPr lang="en-US"/>
          </a:p>
        </p:txBody>
      </p:sp>
    </p:spTree>
    <p:extLst>
      <p:ext uri="{BB962C8B-B14F-4D97-AF65-F5344CB8AC3E}">
        <p14:creationId xmlns:p14="http://schemas.microsoft.com/office/powerpoint/2010/main" val="48429552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Delayed gamma detection (2)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12</a:t>
            </a:fld>
            <a:endParaRPr lang="en-US"/>
          </a:p>
        </p:txBody>
      </p:sp>
      <p:sp>
        <p:nvSpPr>
          <p:cNvPr id="5" name="Rectangle 4"/>
          <p:cNvSpPr/>
          <p:nvPr/>
        </p:nvSpPr>
        <p:spPr>
          <a:xfrm>
            <a:off x="228600" y="1295400"/>
            <a:ext cx="8763000" cy="2031325"/>
          </a:xfrm>
          <a:prstGeom prst="rect">
            <a:avLst/>
          </a:prstGeom>
        </p:spPr>
        <p:txBody>
          <a:bodyPr wrap="square">
            <a:spAutoFit/>
          </a:bodyPr>
          <a:lstStyle/>
          <a:p>
            <a:pPr marL="285750" indent="-285750">
              <a:buFontTx/>
              <a:buChar char="-"/>
            </a:pPr>
            <a:r>
              <a:rPr lang="en-US" sz="1800" dirty="0" smtClean="0">
                <a:latin typeface="Arial"/>
                <a:cs typeface="Arial"/>
              </a:rPr>
              <a:t>unique </a:t>
            </a:r>
            <a:r>
              <a:rPr lang="en-US" sz="1800" dirty="0">
                <a:latin typeface="Arial"/>
                <a:cs typeface="Arial"/>
              </a:rPr>
              <a:t>gamma-ray intensity distributions exist for each fissionable isotope; thus these can be used to distinguish between the nuclear materials</a:t>
            </a:r>
          </a:p>
          <a:p>
            <a:pPr marL="285750" indent="-285750">
              <a:buFontTx/>
              <a:buChar char="-"/>
            </a:pPr>
            <a:r>
              <a:rPr lang="en-US" sz="1800" dirty="0" smtClean="0">
                <a:latin typeface="Arial"/>
                <a:cs typeface="Arial"/>
              </a:rPr>
              <a:t>delayed </a:t>
            </a:r>
            <a:r>
              <a:rPr lang="en-US" sz="1800" dirty="0">
                <a:latin typeface="Arial"/>
                <a:cs typeface="Arial"/>
              </a:rPr>
              <a:t>gamma-ray energy spectra are rich and complex, but it is possible to resolve individual lines with high resolution </a:t>
            </a:r>
            <a:r>
              <a:rPr lang="en-US" sz="1800" dirty="0" smtClean="0">
                <a:latin typeface="Arial"/>
                <a:cs typeface="Arial"/>
              </a:rPr>
              <a:t>detectors</a:t>
            </a:r>
          </a:p>
          <a:p>
            <a:pPr marL="285750" indent="-285750">
              <a:buFontTx/>
              <a:buChar char="-"/>
            </a:pPr>
            <a:r>
              <a:rPr lang="en-US" sz="1800" dirty="0" smtClean="0">
                <a:latin typeface="Arial"/>
                <a:cs typeface="Arial"/>
              </a:rPr>
              <a:t>relative </a:t>
            </a:r>
            <a:r>
              <a:rPr lang="en-US" sz="1800" dirty="0">
                <a:latin typeface="Arial"/>
                <a:cs typeface="Arial"/>
              </a:rPr>
              <a:t>amplitudes of certain lines (i.e. </a:t>
            </a:r>
            <a:r>
              <a:rPr lang="en-US" sz="1800" baseline="30000" dirty="0">
                <a:latin typeface="Arial"/>
                <a:cs typeface="Arial"/>
              </a:rPr>
              <a:t>97</a:t>
            </a:r>
            <a:r>
              <a:rPr lang="en-US" sz="1800" dirty="0">
                <a:latin typeface="Arial"/>
                <a:cs typeface="Arial"/>
              </a:rPr>
              <a:t>Y and </a:t>
            </a:r>
            <a:r>
              <a:rPr lang="en-US" sz="1800" baseline="30000" dirty="0">
                <a:latin typeface="Arial"/>
                <a:cs typeface="Arial"/>
              </a:rPr>
              <a:t>89</a:t>
            </a:r>
            <a:r>
              <a:rPr lang="en-US" sz="1800" dirty="0">
                <a:latin typeface="Arial"/>
                <a:cs typeface="Arial"/>
              </a:rPr>
              <a:t>Rb) vary significantly from nuclear isotope to </a:t>
            </a:r>
            <a:r>
              <a:rPr lang="en-US" sz="1800" dirty="0" smtClean="0">
                <a:latin typeface="Arial"/>
                <a:cs typeface="Arial"/>
              </a:rPr>
              <a:t>isotope</a:t>
            </a:r>
          </a:p>
          <a:p>
            <a:pPr marL="285750" indent="-285750">
              <a:buFontTx/>
              <a:buChar char="-"/>
            </a:pPr>
            <a:r>
              <a:rPr lang="en-US" sz="1800" dirty="0" smtClean="0">
                <a:latin typeface="Arial"/>
                <a:cs typeface="Arial"/>
              </a:rPr>
              <a:t>discrimination </a:t>
            </a:r>
            <a:r>
              <a:rPr lang="en-US" sz="1800" dirty="0">
                <a:latin typeface="Arial"/>
                <a:cs typeface="Arial"/>
              </a:rPr>
              <a:t>ratios of order 3 were observed between </a:t>
            </a:r>
            <a:r>
              <a:rPr lang="en-US" sz="1800" baseline="30000" dirty="0">
                <a:latin typeface="Arial"/>
                <a:cs typeface="Arial"/>
              </a:rPr>
              <a:t>235</a:t>
            </a:r>
            <a:r>
              <a:rPr lang="en-US" sz="1800" dirty="0">
                <a:latin typeface="Arial"/>
                <a:cs typeface="Arial"/>
              </a:rPr>
              <a:t>U, </a:t>
            </a:r>
            <a:r>
              <a:rPr lang="en-US" sz="1800" baseline="30000" dirty="0">
                <a:latin typeface="Arial"/>
                <a:cs typeface="Arial"/>
              </a:rPr>
              <a:t>239</a:t>
            </a:r>
            <a:r>
              <a:rPr lang="en-US" sz="1800" dirty="0">
                <a:latin typeface="Arial"/>
                <a:cs typeface="Arial"/>
              </a:rPr>
              <a:t>Pu and </a:t>
            </a:r>
            <a:r>
              <a:rPr lang="en-US" sz="1800" baseline="30000" dirty="0">
                <a:latin typeface="Arial"/>
                <a:cs typeface="Arial"/>
              </a:rPr>
              <a:t>238</a:t>
            </a:r>
            <a:r>
              <a:rPr lang="en-US" sz="1800" dirty="0">
                <a:latin typeface="Arial"/>
                <a:cs typeface="Arial"/>
              </a:rPr>
              <a:t>U</a:t>
            </a:r>
          </a:p>
        </p:txBody>
      </p:sp>
      <p:pic>
        <p:nvPicPr>
          <p:cNvPr id="6" name="Picture 5"/>
          <p:cNvPicPr>
            <a:picLocks noChangeAspect="1"/>
          </p:cNvPicPr>
          <p:nvPr/>
        </p:nvPicPr>
        <p:blipFill>
          <a:blip r:embed="rId3" cstate="print"/>
          <a:stretch>
            <a:fillRect/>
          </a:stretch>
        </p:blipFill>
        <p:spPr>
          <a:xfrm>
            <a:off x="1234017" y="3429000"/>
            <a:ext cx="6690783" cy="2209800"/>
          </a:xfrm>
          <a:prstGeom prst="rect">
            <a:avLst/>
          </a:prstGeom>
        </p:spPr>
      </p:pic>
      <p:sp>
        <p:nvSpPr>
          <p:cNvPr id="7" name="TextBox 6"/>
          <p:cNvSpPr txBox="1"/>
          <p:nvPr/>
        </p:nvSpPr>
        <p:spPr>
          <a:xfrm>
            <a:off x="5053352" y="5957898"/>
            <a:ext cx="184666" cy="553998"/>
          </a:xfrm>
          <a:prstGeom prst="rect">
            <a:avLst/>
          </a:prstGeom>
          <a:noFill/>
        </p:spPr>
        <p:txBody>
          <a:bodyPr wrap="none" rtlCol="0">
            <a:spAutoFit/>
          </a:bodyPr>
          <a:lstStyle/>
          <a:p>
            <a:endParaRPr lang="en-US" dirty="0"/>
          </a:p>
        </p:txBody>
      </p:sp>
      <p:sp>
        <p:nvSpPr>
          <p:cNvPr id="8" name="TextBox 7"/>
          <p:cNvSpPr txBox="1"/>
          <p:nvPr/>
        </p:nvSpPr>
        <p:spPr>
          <a:xfrm>
            <a:off x="573936" y="5638800"/>
            <a:ext cx="8001000" cy="646331"/>
          </a:xfrm>
          <a:prstGeom prst="rect">
            <a:avLst/>
          </a:prstGeom>
          <a:noFill/>
        </p:spPr>
        <p:txBody>
          <a:bodyPr wrap="square" rtlCol="0">
            <a:spAutoFit/>
          </a:bodyPr>
          <a:lstStyle/>
          <a:p>
            <a:r>
              <a:rPr lang="en-US" sz="1800" dirty="0">
                <a:latin typeface="Arial"/>
                <a:cs typeface="Arial"/>
              </a:rPr>
              <a:t>Intensity ratios of the fission product gamma-rays induced by 10 MeV bremsstrahlung photons and measured 13-100 </a:t>
            </a:r>
            <a:r>
              <a:rPr lang="en-US" sz="1800" dirty="0" err="1">
                <a:latin typeface="Arial"/>
                <a:cs typeface="Arial"/>
              </a:rPr>
              <a:t>ms</a:t>
            </a:r>
            <a:r>
              <a:rPr lang="en-US" sz="1800" dirty="0">
                <a:latin typeface="Arial"/>
                <a:cs typeface="Arial"/>
              </a:rPr>
              <a:t> after the irradiation</a:t>
            </a:r>
          </a:p>
        </p:txBody>
      </p:sp>
    </p:spTree>
    <p:extLst>
      <p:ext uri="{BB962C8B-B14F-4D97-AF65-F5344CB8AC3E}">
        <p14:creationId xmlns:p14="http://schemas.microsoft.com/office/powerpoint/2010/main" val="322134186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Prompt radiation detection techniques</a:t>
            </a:r>
            <a:endParaRPr lang="en-US" dirty="0"/>
          </a:p>
        </p:txBody>
      </p:sp>
      <p:sp>
        <p:nvSpPr>
          <p:cNvPr id="3" name="Content Placeholder 2"/>
          <p:cNvSpPr>
            <a:spLocks noGrp="1"/>
          </p:cNvSpPr>
          <p:nvPr>
            <p:ph idx="1"/>
          </p:nvPr>
        </p:nvSpPr>
        <p:spPr/>
        <p:txBody>
          <a:bodyPr/>
          <a:lstStyle/>
          <a:p>
            <a:r>
              <a:rPr lang="en-US" dirty="0" smtClean="0">
                <a:latin typeface="Arial"/>
                <a:cs typeface="Arial"/>
              </a:rPr>
              <a:t>Prompt </a:t>
            </a:r>
            <a:r>
              <a:rPr lang="en-US" dirty="0">
                <a:latin typeface="Arial"/>
                <a:cs typeface="Arial"/>
              </a:rPr>
              <a:t>gamma-rays and neutrons are emitted within 10</a:t>
            </a:r>
            <a:r>
              <a:rPr lang="en-US" baseline="30000" dirty="0">
                <a:latin typeface="Arial"/>
                <a:cs typeface="Arial"/>
              </a:rPr>
              <a:t>-15</a:t>
            </a:r>
            <a:r>
              <a:rPr lang="en-US" dirty="0">
                <a:latin typeface="Arial"/>
                <a:cs typeface="Arial"/>
              </a:rPr>
              <a:t> seconds after the </a:t>
            </a:r>
            <a:r>
              <a:rPr lang="en-US" dirty="0" smtClean="0">
                <a:latin typeface="Arial"/>
                <a:cs typeface="Arial"/>
              </a:rPr>
              <a:t>interaction</a:t>
            </a:r>
          </a:p>
          <a:p>
            <a:endParaRPr lang="en-US" dirty="0">
              <a:latin typeface="Arial"/>
              <a:cs typeface="Arial"/>
            </a:endParaRPr>
          </a:p>
          <a:p>
            <a:r>
              <a:rPr lang="en-US" dirty="0" smtClean="0">
                <a:latin typeface="Arial"/>
                <a:cs typeface="Arial"/>
              </a:rPr>
              <a:t>Can prompt radiation be emitted between pulses?</a:t>
            </a:r>
          </a:p>
          <a:p>
            <a:endParaRPr lang="en-US" dirty="0">
              <a:latin typeface="Arial"/>
              <a:cs typeface="Arial"/>
            </a:endParaRPr>
          </a:p>
          <a:p>
            <a:r>
              <a:rPr lang="en-US" dirty="0" smtClean="0">
                <a:latin typeface="Arial"/>
                <a:cs typeface="Arial"/>
              </a:rPr>
              <a:t>How do the prompt neutron and gamma-ray yields from </a:t>
            </a:r>
            <a:r>
              <a:rPr lang="en-US" dirty="0" err="1" smtClean="0">
                <a:latin typeface="Arial"/>
                <a:cs typeface="Arial"/>
              </a:rPr>
              <a:t>photofission</a:t>
            </a:r>
            <a:r>
              <a:rPr lang="en-US" dirty="0" smtClean="0">
                <a:latin typeface="Arial"/>
                <a:cs typeface="Arial"/>
              </a:rPr>
              <a:t> and neutron-induced fissions compare?  Why?</a:t>
            </a:r>
          </a:p>
          <a:p>
            <a:endParaRPr lang="en-US" dirty="0">
              <a:latin typeface="Arial"/>
              <a:cs typeface="Arial"/>
            </a:endParaRPr>
          </a:p>
          <a:p>
            <a:r>
              <a:rPr lang="en-US" dirty="0" smtClean="0">
                <a:latin typeface="Arial"/>
                <a:cs typeface="Arial"/>
              </a:rPr>
              <a:t>So why aren’t we using prompt neutron detection?</a:t>
            </a:r>
          </a:p>
        </p:txBody>
      </p:sp>
      <p:sp>
        <p:nvSpPr>
          <p:cNvPr id="4" name="Slide Number Placeholder 3"/>
          <p:cNvSpPr>
            <a:spLocks noGrp="1"/>
          </p:cNvSpPr>
          <p:nvPr>
            <p:ph type="sldNum" sz="quarter" idx="10"/>
          </p:nvPr>
        </p:nvSpPr>
        <p:spPr/>
        <p:txBody>
          <a:bodyPr/>
          <a:lstStyle/>
          <a:p>
            <a:fld id="{4133C25E-CF4D-43E1-A3B1-84ABC395176C}" type="slidenum">
              <a:rPr lang="en-US" smtClean="0"/>
              <a:pPr/>
              <a:t>13</a:t>
            </a:fld>
            <a:endParaRPr lang="en-US"/>
          </a:p>
        </p:txBody>
      </p:sp>
    </p:spTree>
    <p:extLst>
      <p:ext uri="{BB962C8B-B14F-4D97-AF65-F5344CB8AC3E}">
        <p14:creationId xmlns:p14="http://schemas.microsoft.com/office/powerpoint/2010/main" val="334973230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 density measurement</a:t>
            </a:r>
            <a:endParaRPr lang="en-US" dirty="0"/>
          </a:p>
        </p:txBody>
      </p:sp>
      <p:sp>
        <p:nvSpPr>
          <p:cNvPr id="3" name="Content Placeholder 2"/>
          <p:cNvSpPr>
            <a:spLocks noGrp="1"/>
          </p:cNvSpPr>
          <p:nvPr>
            <p:ph idx="1"/>
          </p:nvPr>
        </p:nvSpPr>
        <p:spPr/>
        <p:txBody>
          <a:bodyPr/>
          <a:lstStyle/>
          <a:p>
            <a:r>
              <a:rPr lang="en-US" dirty="0">
                <a:latin typeface="Arial"/>
                <a:cs typeface="Arial"/>
              </a:rPr>
              <a:t>So what is a transmission density measurement and how do we do it?</a:t>
            </a:r>
          </a:p>
          <a:p>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14</a:t>
            </a:fld>
            <a:endParaRPr lang="en-US"/>
          </a:p>
        </p:txBody>
      </p:sp>
    </p:spTree>
    <p:extLst>
      <p:ext uri="{BB962C8B-B14F-4D97-AF65-F5344CB8AC3E}">
        <p14:creationId xmlns:p14="http://schemas.microsoft.com/office/powerpoint/2010/main" val="229676142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Dual-energy transmission measurement</a:t>
            </a:r>
            <a:endParaRPr lang="en-US" dirty="0"/>
          </a:p>
        </p:txBody>
      </p:sp>
      <p:sp>
        <p:nvSpPr>
          <p:cNvPr id="3" name="Content Placeholder 2"/>
          <p:cNvSpPr>
            <a:spLocks noGrp="1"/>
          </p:cNvSpPr>
          <p:nvPr>
            <p:ph idx="1"/>
          </p:nvPr>
        </p:nvSpPr>
        <p:spPr/>
        <p:txBody>
          <a:bodyPr/>
          <a:lstStyle/>
          <a:p>
            <a:r>
              <a:rPr lang="en-US" dirty="0" smtClean="0"/>
              <a:t>Can someone explain the concept of a dual-energy transmission measurement?</a:t>
            </a:r>
          </a:p>
          <a:p>
            <a:endParaRPr lang="en-US" dirty="0" smtClean="0"/>
          </a:p>
          <a:p>
            <a:r>
              <a:rPr lang="en-US" dirty="0" smtClean="0"/>
              <a:t>How can the energy you choose to use impact the need to consider background?</a:t>
            </a:r>
          </a:p>
          <a:p>
            <a:endParaRPr lang="en-US" dirty="0" smtClean="0"/>
          </a:p>
          <a:p>
            <a:r>
              <a:rPr lang="en-US" dirty="0"/>
              <a:t>What happens to the very energetic photon depositing its energy in a detector?</a:t>
            </a:r>
          </a:p>
          <a:p>
            <a:endParaRPr lang="en-US" dirty="0" smtClean="0"/>
          </a:p>
          <a:p>
            <a:r>
              <a:rPr lang="en-US" dirty="0" smtClean="0"/>
              <a:t>If you have a higher energy photon (no natural gammas near that energy) how might these photon interactions impact your ability to determine the attenuation of the lower energy photon?</a:t>
            </a:r>
          </a:p>
          <a:p>
            <a:endParaRPr lang="en-US" dirty="0" smtClean="0"/>
          </a:p>
          <a:p>
            <a:r>
              <a:rPr lang="en-US" dirty="0" smtClean="0"/>
              <a:t>What happens to the photon flux as the mass of the cargo increases?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15</a:t>
            </a:fld>
            <a:endParaRPr lang="en-US"/>
          </a:p>
        </p:txBody>
      </p:sp>
    </p:spTree>
    <p:extLst>
      <p:ext uri="{BB962C8B-B14F-4D97-AF65-F5344CB8AC3E}">
        <p14:creationId xmlns:p14="http://schemas.microsoft.com/office/powerpoint/2010/main" val="771641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Dual-energy transmission radiography</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16</a:t>
            </a:fld>
            <a:endParaRPr lang="en-US"/>
          </a:p>
        </p:txBody>
      </p:sp>
      <p:pic>
        <p:nvPicPr>
          <p:cNvPr id="5" name="Picture 4"/>
          <p:cNvPicPr>
            <a:picLocks noChangeAspect="1"/>
          </p:cNvPicPr>
          <p:nvPr/>
        </p:nvPicPr>
        <p:blipFill>
          <a:blip r:embed="rId3" cstate="print"/>
          <a:stretch>
            <a:fillRect/>
          </a:stretch>
        </p:blipFill>
        <p:spPr>
          <a:xfrm>
            <a:off x="152400" y="1219200"/>
            <a:ext cx="8374678" cy="3962400"/>
          </a:xfrm>
          <a:prstGeom prst="rect">
            <a:avLst/>
          </a:prstGeom>
        </p:spPr>
      </p:pic>
      <p:sp>
        <p:nvSpPr>
          <p:cNvPr id="6" name="Rectangle 5"/>
          <p:cNvSpPr/>
          <p:nvPr/>
        </p:nvSpPr>
        <p:spPr>
          <a:xfrm>
            <a:off x="304800" y="5257800"/>
            <a:ext cx="8458200" cy="923330"/>
          </a:xfrm>
          <a:prstGeom prst="rect">
            <a:avLst/>
          </a:prstGeom>
        </p:spPr>
        <p:txBody>
          <a:bodyPr wrap="square">
            <a:spAutoFit/>
          </a:bodyPr>
          <a:lstStyle/>
          <a:p>
            <a:pPr marL="285750" indent="-285750">
              <a:buFontTx/>
              <a:buChar char="-"/>
            </a:pPr>
            <a:r>
              <a:rPr lang="en-US" sz="1800" b="1" dirty="0" smtClean="0">
                <a:latin typeface="Arial"/>
                <a:cs typeface="Arial"/>
              </a:rPr>
              <a:t>use </a:t>
            </a:r>
            <a:r>
              <a:rPr lang="en-US" sz="1800" b="1" dirty="0">
                <a:latin typeface="Arial"/>
                <a:cs typeface="Arial"/>
              </a:rPr>
              <a:t>dual-energy LINAC to produce two X-ray beams with different energy distributions</a:t>
            </a:r>
          </a:p>
          <a:p>
            <a:pPr marL="285750" indent="-285750">
              <a:buFontTx/>
              <a:buChar char="-"/>
            </a:pPr>
            <a:r>
              <a:rPr lang="en-US" sz="1800" b="1" dirty="0" smtClean="0">
                <a:latin typeface="Arial"/>
                <a:cs typeface="Arial"/>
              </a:rPr>
              <a:t>use </a:t>
            </a:r>
            <a:r>
              <a:rPr lang="en-US" sz="1800" b="1" dirty="0">
                <a:latin typeface="Arial"/>
                <a:cs typeface="Arial"/>
              </a:rPr>
              <a:t>differential attenuation to identify materials</a:t>
            </a:r>
          </a:p>
        </p:txBody>
      </p:sp>
      <p:sp>
        <p:nvSpPr>
          <p:cNvPr id="7" name="Rectangle 6"/>
          <p:cNvSpPr/>
          <p:nvPr/>
        </p:nvSpPr>
        <p:spPr>
          <a:xfrm>
            <a:off x="457200" y="1447800"/>
            <a:ext cx="1752600" cy="646331"/>
          </a:xfrm>
          <a:prstGeom prst="rect">
            <a:avLst/>
          </a:prstGeom>
        </p:spPr>
        <p:txBody>
          <a:bodyPr wrap="square">
            <a:spAutoFit/>
          </a:bodyPr>
          <a:lstStyle/>
          <a:p>
            <a:pPr algn="ctr"/>
            <a:r>
              <a:rPr lang="en-US" sz="1800" b="1" dirty="0" err="1">
                <a:latin typeface="Arial"/>
                <a:cs typeface="Arial"/>
              </a:rPr>
              <a:t>Nuctech</a:t>
            </a:r>
            <a:r>
              <a:rPr lang="en-US" sz="1800" b="1" dirty="0">
                <a:latin typeface="Arial"/>
                <a:cs typeface="Arial"/>
              </a:rPr>
              <a:t> Company Ltd.</a:t>
            </a:r>
          </a:p>
        </p:txBody>
      </p:sp>
    </p:spTree>
    <p:extLst>
      <p:ext uri="{BB962C8B-B14F-4D97-AF65-F5344CB8AC3E}">
        <p14:creationId xmlns:p14="http://schemas.microsoft.com/office/powerpoint/2010/main" val="272793688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X-ray scattering</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17</a:t>
            </a:fld>
            <a:endParaRPr lang="en-US"/>
          </a:p>
        </p:txBody>
      </p:sp>
      <p:pic>
        <p:nvPicPr>
          <p:cNvPr id="5" name="Picture 4"/>
          <p:cNvPicPr>
            <a:picLocks noChangeAspect="1"/>
          </p:cNvPicPr>
          <p:nvPr/>
        </p:nvPicPr>
        <p:blipFill>
          <a:blip r:embed="rId3" cstate="print"/>
          <a:stretch>
            <a:fillRect/>
          </a:stretch>
        </p:blipFill>
        <p:spPr>
          <a:xfrm>
            <a:off x="2476500" y="1154151"/>
            <a:ext cx="4800600" cy="2817019"/>
          </a:xfrm>
          <a:prstGeom prst="rect">
            <a:avLst/>
          </a:prstGeom>
        </p:spPr>
      </p:pic>
      <p:pic>
        <p:nvPicPr>
          <p:cNvPr id="6" name="Picture 5"/>
          <p:cNvPicPr>
            <a:picLocks noChangeAspect="1"/>
          </p:cNvPicPr>
          <p:nvPr/>
        </p:nvPicPr>
        <p:blipFill>
          <a:blip r:embed="rId4" cstate="print"/>
          <a:stretch>
            <a:fillRect/>
          </a:stretch>
        </p:blipFill>
        <p:spPr>
          <a:xfrm>
            <a:off x="762000" y="4114800"/>
            <a:ext cx="3962400" cy="2124363"/>
          </a:xfrm>
          <a:prstGeom prst="rect">
            <a:avLst/>
          </a:prstGeom>
        </p:spPr>
      </p:pic>
      <p:sp>
        <p:nvSpPr>
          <p:cNvPr id="7" name="TextBox 6"/>
          <p:cNvSpPr txBox="1"/>
          <p:nvPr/>
        </p:nvSpPr>
        <p:spPr>
          <a:xfrm>
            <a:off x="4876800" y="4495800"/>
            <a:ext cx="4147289" cy="646331"/>
          </a:xfrm>
          <a:prstGeom prst="rect">
            <a:avLst/>
          </a:prstGeom>
          <a:noFill/>
        </p:spPr>
        <p:txBody>
          <a:bodyPr wrap="none" rtlCol="0">
            <a:spAutoFit/>
          </a:bodyPr>
          <a:lstStyle/>
          <a:p>
            <a:pPr marL="285750" indent="-285750">
              <a:buFontTx/>
              <a:buChar char="-"/>
            </a:pPr>
            <a:r>
              <a:rPr lang="en-US" sz="1800" b="1" dirty="0" smtClean="0">
                <a:latin typeface="Arial"/>
                <a:cs typeface="Arial"/>
              </a:rPr>
              <a:t>frequently </a:t>
            </a:r>
            <a:r>
              <a:rPr lang="en-US" sz="1800" b="1" dirty="0">
                <a:latin typeface="Arial"/>
                <a:cs typeface="Arial"/>
              </a:rPr>
              <a:t>used in mine detection</a:t>
            </a:r>
          </a:p>
          <a:p>
            <a:pPr marL="285750" indent="-285750">
              <a:buFontTx/>
              <a:buChar char="-"/>
            </a:pPr>
            <a:r>
              <a:rPr lang="en-US" sz="1800" b="1" dirty="0" smtClean="0">
                <a:latin typeface="Arial"/>
                <a:cs typeface="Arial"/>
              </a:rPr>
              <a:t>low </a:t>
            </a:r>
            <a:r>
              <a:rPr lang="en-US" sz="1800" b="1" dirty="0">
                <a:latin typeface="Arial"/>
                <a:cs typeface="Arial"/>
              </a:rPr>
              <a:t>penetration</a:t>
            </a:r>
          </a:p>
        </p:txBody>
      </p:sp>
    </p:spTree>
    <p:extLst>
      <p:ext uri="{BB962C8B-B14F-4D97-AF65-F5344CB8AC3E}">
        <p14:creationId xmlns:p14="http://schemas.microsoft.com/office/powerpoint/2010/main" val="15607430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4038600" y="2964260"/>
            <a:ext cx="4965700" cy="3157140"/>
          </a:xfrm>
          <a:prstGeom prst="rect">
            <a:avLst/>
          </a:prstGeom>
        </p:spPr>
      </p:pic>
      <p:sp>
        <p:nvSpPr>
          <p:cNvPr id="2" name="Title 1"/>
          <p:cNvSpPr>
            <a:spLocks noGrp="1"/>
          </p:cNvSpPr>
          <p:nvPr>
            <p:ph type="title"/>
          </p:nvPr>
        </p:nvSpPr>
        <p:spPr/>
        <p:txBody>
          <a:bodyPr/>
          <a:lstStyle/>
          <a:p>
            <a:r>
              <a:rPr lang="en-US" dirty="0" smtClean="0"/>
              <a:t>Photofission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18</a:t>
            </a:fld>
            <a:endParaRPr lang="en-US"/>
          </a:p>
        </p:txBody>
      </p:sp>
      <p:pic>
        <p:nvPicPr>
          <p:cNvPr id="5" name="Picture 4"/>
          <p:cNvPicPr>
            <a:picLocks noChangeAspect="1"/>
          </p:cNvPicPr>
          <p:nvPr/>
        </p:nvPicPr>
        <p:blipFill>
          <a:blip r:embed="rId4" cstate="print"/>
          <a:stretch>
            <a:fillRect/>
          </a:stretch>
        </p:blipFill>
        <p:spPr>
          <a:xfrm>
            <a:off x="381000" y="1143000"/>
            <a:ext cx="3797882" cy="3124200"/>
          </a:xfrm>
          <a:prstGeom prst="rect">
            <a:avLst/>
          </a:prstGeom>
        </p:spPr>
      </p:pic>
    </p:spTree>
    <p:extLst>
      <p:ext uri="{BB962C8B-B14F-4D97-AF65-F5344CB8AC3E}">
        <p14:creationId xmlns:p14="http://schemas.microsoft.com/office/powerpoint/2010/main" val="4012322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radiation detection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a:t>
            </a:fld>
            <a:endParaRPr lang="en-US"/>
          </a:p>
        </p:txBody>
      </p:sp>
      <p:pic>
        <p:nvPicPr>
          <p:cNvPr id="6" name="Picture 10"/>
          <p:cNvPicPr>
            <a:picLocks noChangeAspect="1" noChangeArrowheads="1"/>
          </p:cNvPicPr>
          <p:nvPr/>
        </p:nvPicPr>
        <p:blipFill>
          <a:blip r:embed="rId3" cstate="print"/>
          <a:srcRect/>
          <a:stretch>
            <a:fillRect/>
          </a:stretch>
        </p:blipFill>
        <p:spPr bwMode="auto">
          <a:xfrm>
            <a:off x="247559" y="1295400"/>
            <a:ext cx="8667841" cy="4648200"/>
          </a:xfrm>
          <a:prstGeom prst="rect">
            <a:avLst/>
          </a:prstGeom>
          <a:noFill/>
          <a:ln w="9525">
            <a:noFill/>
            <a:miter lim="800000"/>
            <a:headEnd/>
            <a:tailEnd/>
          </a:ln>
        </p:spPr>
      </p:pic>
    </p:spTree>
    <p:extLst>
      <p:ext uri="{BB962C8B-B14F-4D97-AF65-F5344CB8AC3E}">
        <p14:creationId xmlns:p14="http://schemas.microsoft.com/office/powerpoint/2010/main" val="276147167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Photofission thresholds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19</a:t>
            </a:fld>
            <a:endParaRPr lang="en-US"/>
          </a:p>
        </p:txBody>
      </p:sp>
      <p:pic>
        <p:nvPicPr>
          <p:cNvPr id="5" name="Picture 4"/>
          <p:cNvPicPr>
            <a:picLocks noChangeAspect="1"/>
          </p:cNvPicPr>
          <p:nvPr/>
        </p:nvPicPr>
        <p:blipFill>
          <a:blip r:embed="rId3" cstate="print"/>
          <a:stretch>
            <a:fillRect/>
          </a:stretch>
        </p:blipFill>
        <p:spPr>
          <a:xfrm>
            <a:off x="1828800" y="1143000"/>
            <a:ext cx="5486400" cy="5160645"/>
          </a:xfrm>
          <a:prstGeom prst="rect">
            <a:avLst/>
          </a:prstGeom>
        </p:spPr>
      </p:pic>
    </p:spTree>
    <p:extLst>
      <p:ext uri="{BB962C8B-B14F-4D97-AF65-F5344CB8AC3E}">
        <p14:creationId xmlns:p14="http://schemas.microsoft.com/office/powerpoint/2010/main" val="15623711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2</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20</a:t>
            </a:fld>
            <a:endParaRPr lang="en-US" dirty="0"/>
          </a:p>
        </p:txBody>
      </p:sp>
    </p:spTree>
    <p:extLst>
      <p:ext uri="{BB962C8B-B14F-4D97-AF65-F5344CB8AC3E}">
        <p14:creationId xmlns:p14="http://schemas.microsoft.com/office/powerpoint/2010/main" val="2718854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NRF detection: the scattering method (1) </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What is different about the energies of the </a:t>
            </a:r>
            <a:r>
              <a:rPr lang="en-US" dirty="0" err="1" smtClean="0"/>
              <a:t>NRF</a:t>
            </a:r>
            <a:r>
              <a:rPr lang="en-US" dirty="0" smtClean="0"/>
              <a:t> photons that will allow them to be detected?  Think about the physics of what is happening.</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21</a:t>
            </a:fld>
            <a:endParaRPr lang="en-US"/>
          </a:p>
        </p:txBody>
      </p:sp>
      <p:pic>
        <p:nvPicPr>
          <p:cNvPr id="5" name="Picture 4"/>
          <p:cNvPicPr>
            <a:picLocks noChangeAspect="1"/>
          </p:cNvPicPr>
          <p:nvPr/>
        </p:nvPicPr>
        <p:blipFill>
          <a:blip r:embed="rId3" cstate="print"/>
          <a:stretch>
            <a:fillRect/>
          </a:stretch>
        </p:blipFill>
        <p:spPr>
          <a:xfrm>
            <a:off x="1295400" y="1219200"/>
            <a:ext cx="6905244" cy="3505200"/>
          </a:xfrm>
          <a:prstGeom prst="rect">
            <a:avLst/>
          </a:prstGeom>
        </p:spPr>
      </p:pic>
    </p:spTree>
    <p:extLst>
      <p:ext uri="{BB962C8B-B14F-4D97-AF65-F5344CB8AC3E}">
        <p14:creationId xmlns:p14="http://schemas.microsoft.com/office/powerpoint/2010/main" val="409327062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NRF detection: the scattering method (2)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22</a:t>
            </a:fld>
            <a:endParaRPr lang="en-US"/>
          </a:p>
        </p:txBody>
      </p:sp>
      <p:sp>
        <p:nvSpPr>
          <p:cNvPr id="5" name="TextBox 4"/>
          <p:cNvSpPr txBox="1"/>
          <p:nvPr/>
        </p:nvSpPr>
        <p:spPr>
          <a:xfrm>
            <a:off x="228600" y="1295400"/>
            <a:ext cx="8763000" cy="2308324"/>
          </a:xfrm>
          <a:prstGeom prst="rect">
            <a:avLst/>
          </a:prstGeom>
          <a:noFill/>
        </p:spPr>
        <p:txBody>
          <a:bodyPr wrap="square" rtlCol="0">
            <a:spAutoFit/>
          </a:bodyPr>
          <a:lstStyle/>
          <a:p>
            <a:pPr marL="285750" indent="-285750">
              <a:buFontTx/>
              <a:buChar char="-"/>
            </a:pPr>
            <a:r>
              <a:rPr lang="en-US" sz="1800" dirty="0" smtClean="0">
                <a:latin typeface="Arial"/>
                <a:cs typeface="Arial"/>
              </a:rPr>
              <a:t>the </a:t>
            </a:r>
            <a:r>
              <a:rPr lang="en-US" sz="1800" dirty="0">
                <a:latin typeface="Arial"/>
                <a:cs typeface="Arial"/>
              </a:rPr>
              <a:t>incident irradiation is tightly collimated so that nothing else but the sample is irradiated by the </a:t>
            </a:r>
            <a:r>
              <a:rPr lang="en-US" sz="1800" dirty="0" smtClean="0">
                <a:latin typeface="Arial"/>
                <a:cs typeface="Arial"/>
              </a:rPr>
              <a:t>beam</a:t>
            </a:r>
          </a:p>
          <a:p>
            <a:pPr marL="285750" indent="-285750">
              <a:buFontTx/>
              <a:buChar char="-"/>
            </a:pPr>
            <a:r>
              <a:rPr lang="en-US" sz="1800" dirty="0" smtClean="0">
                <a:latin typeface="Arial"/>
                <a:cs typeface="Arial"/>
              </a:rPr>
              <a:t>a </a:t>
            </a:r>
            <a:r>
              <a:rPr lang="en-US" sz="1800" dirty="0">
                <a:latin typeface="Arial"/>
                <a:cs typeface="Arial"/>
              </a:rPr>
              <a:t>detector with adequate energy resolution is placed at a backscattering angle, also narrowly collimated so that it only sees the </a:t>
            </a:r>
            <a:r>
              <a:rPr lang="en-US" sz="1800" dirty="0" smtClean="0">
                <a:latin typeface="Arial"/>
                <a:cs typeface="Arial"/>
              </a:rPr>
              <a:t>sample</a:t>
            </a:r>
          </a:p>
          <a:p>
            <a:pPr marL="285750" indent="-285750">
              <a:buFontTx/>
              <a:buChar char="-"/>
            </a:pPr>
            <a:r>
              <a:rPr lang="en-US" sz="1800" dirty="0" smtClean="0">
                <a:latin typeface="Arial"/>
                <a:cs typeface="Arial"/>
              </a:rPr>
              <a:t>collimation </a:t>
            </a:r>
            <a:r>
              <a:rPr lang="en-US" sz="1800" dirty="0">
                <a:latin typeface="Arial"/>
                <a:cs typeface="Arial"/>
              </a:rPr>
              <a:t>and shielding are extremely important in this kind of experiment, because scattering from surrounding objects could significantly degrade the signal to noise ratio, where the enormous counting rate of off-resonant photons can saturate the detector even at a very low resonant photon flux</a:t>
            </a:r>
          </a:p>
        </p:txBody>
      </p:sp>
      <p:pic>
        <p:nvPicPr>
          <p:cNvPr id="6" name="Picture 5"/>
          <p:cNvPicPr>
            <a:picLocks noChangeAspect="1"/>
          </p:cNvPicPr>
          <p:nvPr/>
        </p:nvPicPr>
        <p:blipFill>
          <a:blip r:embed="rId3" cstate="print"/>
          <a:stretch>
            <a:fillRect/>
          </a:stretch>
        </p:blipFill>
        <p:spPr>
          <a:xfrm>
            <a:off x="1752600" y="4343400"/>
            <a:ext cx="5761703" cy="609600"/>
          </a:xfrm>
          <a:prstGeom prst="rect">
            <a:avLst/>
          </a:prstGeom>
        </p:spPr>
      </p:pic>
      <p:sp>
        <p:nvSpPr>
          <p:cNvPr id="7" name="Rectangle 6"/>
          <p:cNvSpPr/>
          <p:nvPr/>
        </p:nvSpPr>
        <p:spPr>
          <a:xfrm>
            <a:off x="457200" y="3962400"/>
            <a:ext cx="1685077" cy="369332"/>
          </a:xfrm>
          <a:prstGeom prst="rect">
            <a:avLst/>
          </a:prstGeom>
        </p:spPr>
        <p:txBody>
          <a:bodyPr wrap="none">
            <a:spAutoFit/>
          </a:bodyPr>
          <a:lstStyle/>
          <a:p>
            <a:r>
              <a:rPr lang="en-US" sz="1800" dirty="0" smtClean="0">
                <a:latin typeface="Arial"/>
                <a:cs typeface="Arial"/>
              </a:rPr>
              <a:t>For thin target:</a:t>
            </a:r>
            <a:endParaRPr lang="en-US" sz="1800" dirty="0"/>
          </a:p>
        </p:txBody>
      </p:sp>
      <p:sp>
        <p:nvSpPr>
          <p:cNvPr id="9" name="Rectangle 8"/>
          <p:cNvSpPr/>
          <p:nvPr/>
        </p:nvSpPr>
        <p:spPr>
          <a:xfrm>
            <a:off x="457200" y="5029200"/>
            <a:ext cx="8229600" cy="646331"/>
          </a:xfrm>
          <a:prstGeom prst="rect">
            <a:avLst/>
          </a:prstGeom>
        </p:spPr>
        <p:txBody>
          <a:bodyPr wrap="square">
            <a:spAutoFit/>
          </a:bodyPr>
          <a:lstStyle/>
          <a:p>
            <a:r>
              <a:rPr lang="en-US" sz="1800" dirty="0" smtClean="0">
                <a:latin typeface="Arial"/>
                <a:cs typeface="Arial"/>
              </a:rPr>
              <a:t>For thick </a:t>
            </a:r>
            <a:r>
              <a:rPr lang="en-US" sz="1800" dirty="0">
                <a:latin typeface="Arial"/>
                <a:cs typeface="Arial"/>
              </a:rPr>
              <a:t>target: a more complex situation - ideally have some knowledge of the composition of the target</a:t>
            </a:r>
          </a:p>
        </p:txBody>
      </p:sp>
    </p:spTree>
    <p:extLst>
      <p:ext uri="{BB962C8B-B14F-4D97-AF65-F5344CB8AC3E}">
        <p14:creationId xmlns:p14="http://schemas.microsoft.com/office/powerpoint/2010/main" val="160141260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NRF detection: the transmission method (1)</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23</a:t>
            </a:fld>
            <a:endParaRPr lang="en-US"/>
          </a:p>
        </p:txBody>
      </p:sp>
      <p:pic>
        <p:nvPicPr>
          <p:cNvPr id="5" name="Picture 4"/>
          <p:cNvPicPr>
            <a:picLocks noChangeAspect="1"/>
          </p:cNvPicPr>
          <p:nvPr/>
        </p:nvPicPr>
        <p:blipFill>
          <a:blip r:embed="rId3" cstate="print"/>
          <a:stretch>
            <a:fillRect/>
          </a:stretch>
        </p:blipFill>
        <p:spPr>
          <a:xfrm>
            <a:off x="228600" y="1219200"/>
            <a:ext cx="8708572" cy="3048000"/>
          </a:xfrm>
          <a:prstGeom prst="rect">
            <a:avLst/>
          </a:prstGeom>
        </p:spPr>
      </p:pic>
      <p:sp>
        <p:nvSpPr>
          <p:cNvPr id="6" name="TextBox 5"/>
          <p:cNvSpPr txBox="1"/>
          <p:nvPr/>
        </p:nvSpPr>
        <p:spPr>
          <a:xfrm>
            <a:off x="304800" y="4572000"/>
            <a:ext cx="8534400" cy="646331"/>
          </a:xfrm>
          <a:prstGeom prst="rect">
            <a:avLst/>
          </a:prstGeom>
          <a:noFill/>
        </p:spPr>
        <p:txBody>
          <a:bodyPr wrap="square" rtlCol="0">
            <a:spAutoFit/>
          </a:bodyPr>
          <a:lstStyle/>
          <a:p>
            <a:pPr marL="285750" indent="-285750">
              <a:buFontTx/>
              <a:buChar char="-"/>
            </a:pPr>
            <a:r>
              <a:rPr lang="en-US" sz="1800" b="1" dirty="0" smtClean="0">
                <a:latin typeface="Arial"/>
                <a:cs typeface="Arial"/>
              </a:rPr>
              <a:t>require </a:t>
            </a:r>
            <a:r>
              <a:rPr lang="en-US" sz="1800" b="1" dirty="0">
                <a:latin typeface="Arial"/>
                <a:cs typeface="Arial"/>
              </a:rPr>
              <a:t>a “notch detector” to measure preferential attenuation of photons corresponding to </a:t>
            </a:r>
            <a:r>
              <a:rPr lang="en-US" sz="1800" b="1" dirty="0" smtClean="0">
                <a:latin typeface="Arial"/>
                <a:cs typeface="Arial"/>
              </a:rPr>
              <a:t>NRF</a:t>
            </a:r>
          </a:p>
        </p:txBody>
      </p:sp>
    </p:spTree>
    <p:extLst>
      <p:ext uri="{BB962C8B-B14F-4D97-AF65-F5344CB8AC3E}">
        <p14:creationId xmlns:p14="http://schemas.microsoft.com/office/powerpoint/2010/main" val="238664809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NRF detection: the transmission method (2)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24</a:t>
            </a:fld>
            <a:endParaRPr lang="en-US"/>
          </a:p>
        </p:txBody>
      </p:sp>
      <p:pic>
        <p:nvPicPr>
          <p:cNvPr id="6" name="Picture 5"/>
          <p:cNvPicPr>
            <a:picLocks noChangeAspect="1"/>
          </p:cNvPicPr>
          <p:nvPr/>
        </p:nvPicPr>
        <p:blipFill>
          <a:blip r:embed="rId3" cstate="print"/>
          <a:stretch>
            <a:fillRect/>
          </a:stretch>
        </p:blipFill>
        <p:spPr>
          <a:xfrm>
            <a:off x="914400" y="1905000"/>
            <a:ext cx="4403493" cy="805996"/>
          </a:xfrm>
          <a:prstGeom prst="rect">
            <a:avLst/>
          </a:prstGeom>
        </p:spPr>
      </p:pic>
      <p:pic>
        <p:nvPicPr>
          <p:cNvPr id="7" name="Picture 6"/>
          <p:cNvPicPr>
            <a:picLocks noChangeAspect="1"/>
          </p:cNvPicPr>
          <p:nvPr/>
        </p:nvPicPr>
        <p:blipFill>
          <a:blip r:embed="rId4" cstate="print"/>
          <a:stretch>
            <a:fillRect/>
          </a:stretch>
        </p:blipFill>
        <p:spPr>
          <a:xfrm>
            <a:off x="990600" y="3048000"/>
            <a:ext cx="4757341" cy="432486"/>
          </a:xfrm>
          <a:prstGeom prst="rect">
            <a:avLst/>
          </a:prstGeom>
        </p:spPr>
      </p:pic>
      <p:pic>
        <p:nvPicPr>
          <p:cNvPr id="8" name="Picture 7"/>
          <p:cNvPicPr>
            <a:picLocks noChangeAspect="1"/>
          </p:cNvPicPr>
          <p:nvPr/>
        </p:nvPicPr>
        <p:blipFill>
          <a:blip r:embed="rId5" cstate="print"/>
          <a:stretch>
            <a:fillRect/>
          </a:stretch>
        </p:blipFill>
        <p:spPr>
          <a:xfrm>
            <a:off x="914400" y="5181600"/>
            <a:ext cx="6880459" cy="845314"/>
          </a:xfrm>
          <a:prstGeom prst="rect">
            <a:avLst/>
          </a:prstGeom>
        </p:spPr>
      </p:pic>
      <p:sp>
        <p:nvSpPr>
          <p:cNvPr id="9" name="Rectangle 8"/>
          <p:cNvSpPr/>
          <p:nvPr/>
        </p:nvSpPr>
        <p:spPr>
          <a:xfrm>
            <a:off x="533400" y="1295400"/>
            <a:ext cx="6096000" cy="369332"/>
          </a:xfrm>
          <a:prstGeom prst="rect">
            <a:avLst/>
          </a:prstGeom>
        </p:spPr>
        <p:txBody>
          <a:bodyPr wrap="square">
            <a:spAutoFit/>
          </a:bodyPr>
          <a:lstStyle/>
          <a:p>
            <a:r>
              <a:rPr lang="en-US" sz="1800" b="1" dirty="0">
                <a:latin typeface="Arial"/>
                <a:cs typeface="Arial"/>
              </a:rPr>
              <a:t>Consider a thin absorber and scatterer:</a:t>
            </a:r>
          </a:p>
        </p:txBody>
      </p:sp>
      <p:sp>
        <p:nvSpPr>
          <p:cNvPr id="11" name="Rectangle 10"/>
          <p:cNvSpPr/>
          <p:nvPr/>
        </p:nvSpPr>
        <p:spPr>
          <a:xfrm>
            <a:off x="6096000" y="2057400"/>
            <a:ext cx="1698151" cy="369332"/>
          </a:xfrm>
          <a:prstGeom prst="rect">
            <a:avLst/>
          </a:prstGeom>
        </p:spPr>
        <p:txBody>
          <a:bodyPr wrap="none">
            <a:spAutoFit/>
          </a:bodyPr>
          <a:lstStyle/>
          <a:p>
            <a:r>
              <a:rPr lang="en-US" sz="1800" b="1" dirty="0">
                <a:latin typeface="Arial"/>
                <a:cs typeface="Arial"/>
              </a:rPr>
              <a:t>with absorber</a:t>
            </a:r>
          </a:p>
        </p:txBody>
      </p:sp>
      <p:sp>
        <p:nvSpPr>
          <p:cNvPr id="12" name="Rectangle 11"/>
          <p:cNvSpPr/>
          <p:nvPr/>
        </p:nvSpPr>
        <p:spPr>
          <a:xfrm>
            <a:off x="6172200" y="3048000"/>
            <a:ext cx="2057023" cy="369332"/>
          </a:xfrm>
          <a:prstGeom prst="rect">
            <a:avLst/>
          </a:prstGeom>
        </p:spPr>
        <p:txBody>
          <a:bodyPr wrap="none">
            <a:spAutoFit/>
          </a:bodyPr>
          <a:lstStyle/>
          <a:p>
            <a:r>
              <a:rPr lang="en-US" sz="1800" b="1" dirty="0" smtClean="0">
                <a:latin typeface="Arial"/>
                <a:cs typeface="Arial"/>
              </a:rPr>
              <a:t>without </a:t>
            </a:r>
            <a:r>
              <a:rPr lang="en-US" sz="1800" b="1" dirty="0">
                <a:latin typeface="Arial"/>
                <a:cs typeface="Arial"/>
              </a:rPr>
              <a:t>absorber</a:t>
            </a:r>
          </a:p>
        </p:txBody>
      </p:sp>
      <p:sp>
        <p:nvSpPr>
          <p:cNvPr id="13" name="Rectangle 12"/>
          <p:cNvSpPr/>
          <p:nvPr/>
        </p:nvSpPr>
        <p:spPr>
          <a:xfrm>
            <a:off x="533400" y="3657600"/>
            <a:ext cx="7772400" cy="646331"/>
          </a:xfrm>
          <a:prstGeom prst="rect">
            <a:avLst/>
          </a:prstGeom>
        </p:spPr>
        <p:txBody>
          <a:bodyPr wrap="square">
            <a:spAutoFit/>
          </a:bodyPr>
          <a:lstStyle/>
          <a:p>
            <a:r>
              <a:rPr lang="en-US" sz="1800" b="1" dirty="0">
                <a:latin typeface="Arial"/>
                <a:cs typeface="Arial"/>
              </a:rPr>
              <a:t>n</a:t>
            </a:r>
            <a:r>
              <a:rPr lang="en-US" sz="1800" b="1" baseline="-25000" dirty="0">
                <a:latin typeface="Arial"/>
                <a:cs typeface="Arial"/>
              </a:rPr>
              <a:t>s</a:t>
            </a:r>
            <a:r>
              <a:rPr lang="en-US" sz="1800" b="1" dirty="0">
                <a:latin typeface="Arial"/>
                <a:cs typeface="Arial"/>
              </a:rPr>
              <a:t>, </a:t>
            </a:r>
            <a:r>
              <a:rPr lang="en-US" sz="1800" b="1" dirty="0" err="1">
                <a:latin typeface="Arial"/>
                <a:cs typeface="Arial"/>
              </a:rPr>
              <a:t>n</a:t>
            </a:r>
            <a:r>
              <a:rPr lang="en-US" sz="1800" b="1" baseline="-25000" dirty="0" err="1">
                <a:latin typeface="Arial"/>
                <a:cs typeface="Arial"/>
              </a:rPr>
              <a:t>a</a:t>
            </a:r>
            <a:r>
              <a:rPr lang="en-US" sz="1800" b="1" dirty="0">
                <a:latin typeface="Arial"/>
                <a:cs typeface="Arial"/>
              </a:rPr>
              <a:t> - particle densities in scatterer and absorber</a:t>
            </a:r>
          </a:p>
          <a:p>
            <a:r>
              <a:rPr lang="en-US" sz="1800" b="1" dirty="0">
                <a:latin typeface="Arial"/>
                <a:cs typeface="Arial"/>
              </a:rPr>
              <a:t>d</a:t>
            </a:r>
            <a:r>
              <a:rPr lang="en-US" sz="1800" b="1" baseline="-25000" dirty="0">
                <a:latin typeface="Arial"/>
                <a:cs typeface="Arial"/>
              </a:rPr>
              <a:t>s</a:t>
            </a:r>
            <a:r>
              <a:rPr lang="en-US" sz="1800" b="1" dirty="0">
                <a:latin typeface="Arial"/>
                <a:cs typeface="Arial"/>
              </a:rPr>
              <a:t>, d</a:t>
            </a:r>
            <a:r>
              <a:rPr lang="en-US" sz="1800" b="1" baseline="-25000" dirty="0">
                <a:latin typeface="Arial"/>
                <a:cs typeface="Arial"/>
              </a:rPr>
              <a:t>a</a:t>
            </a:r>
            <a:r>
              <a:rPr lang="en-US" sz="1800" b="1" dirty="0">
                <a:latin typeface="Arial"/>
                <a:cs typeface="Arial"/>
              </a:rPr>
              <a:t> - thicknesses in beam direction</a:t>
            </a:r>
          </a:p>
        </p:txBody>
      </p:sp>
      <p:sp>
        <p:nvSpPr>
          <p:cNvPr id="14" name="Rectangle 13"/>
          <p:cNvSpPr/>
          <p:nvPr/>
        </p:nvSpPr>
        <p:spPr>
          <a:xfrm>
            <a:off x="533400" y="4495800"/>
            <a:ext cx="8001000" cy="646331"/>
          </a:xfrm>
          <a:prstGeom prst="rect">
            <a:avLst/>
          </a:prstGeom>
        </p:spPr>
        <p:txBody>
          <a:bodyPr wrap="square">
            <a:spAutoFit/>
          </a:bodyPr>
          <a:lstStyle/>
          <a:p>
            <a:r>
              <a:rPr lang="en-US" sz="1800" b="1" dirty="0">
                <a:latin typeface="Arial"/>
                <a:cs typeface="Arial"/>
              </a:rPr>
              <a:t>Fractional change in count rate (R) - independent of resonant flux intensity and proportional to number of nuclei in the absorber</a:t>
            </a:r>
          </a:p>
        </p:txBody>
      </p:sp>
    </p:spTree>
    <p:extLst>
      <p:ext uri="{BB962C8B-B14F-4D97-AF65-F5344CB8AC3E}">
        <p14:creationId xmlns:p14="http://schemas.microsoft.com/office/powerpoint/2010/main" val="245840667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NRF detection using a notch detector</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25</a:t>
            </a:fld>
            <a:endParaRPr lang="en-US"/>
          </a:p>
        </p:txBody>
      </p:sp>
      <p:pic>
        <p:nvPicPr>
          <p:cNvPr id="5" name="Picture 4"/>
          <p:cNvPicPr>
            <a:picLocks noChangeAspect="1"/>
          </p:cNvPicPr>
          <p:nvPr/>
        </p:nvPicPr>
        <p:blipFill>
          <a:blip r:embed="rId3" cstate="print"/>
          <a:stretch>
            <a:fillRect/>
          </a:stretch>
        </p:blipFill>
        <p:spPr>
          <a:xfrm>
            <a:off x="990600" y="1066800"/>
            <a:ext cx="7162800" cy="5173133"/>
          </a:xfrm>
          <a:prstGeom prst="rect">
            <a:avLst/>
          </a:prstGeom>
        </p:spPr>
      </p:pic>
    </p:spTree>
    <p:extLst>
      <p:ext uri="{BB962C8B-B14F-4D97-AF65-F5344CB8AC3E}">
        <p14:creationId xmlns:p14="http://schemas.microsoft.com/office/powerpoint/2010/main" val="250928958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Immunity to false negatives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26</a:t>
            </a:fld>
            <a:endParaRPr lang="en-US"/>
          </a:p>
        </p:txBody>
      </p:sp>
      <p:pic>
        <p:nvPicPr>
          <p:cNvPr id="5" name="Picture 4"/>
          <p:cNvPicPr>
            <a:picLocks noChangeAspect="1"/>
          </p:cNvPicPr>
          <p:nvPr/>
        </p:nvPicPr>
        <p:blipFill rotWithShape="1">
          <a:blip r:embed="rId3" cstate="print"/>
          <a:srcRect l="8007" t="16942" r="8106" b="10170"/>
          <a:stretch/>
        </p:blipFill>
        <p:spPr>
          <a:xfrm>
            <a:off x="837721" y="1161858"/>
            <a:ext cx="7444912" cy="4998690"/>
          </a:xfrm>
          <a:prstGeom prst="rect">
            <a:avLst/>
          </a:prstGeom>
        </p:spPr>
      </p:pic>
    </p:spTree>
    <p:extLst>
      <p:ext uri="{BB962C8B-B14F-4D97-AF65-F5344CB8AC3E}">
        <p14:creationId xmlns:p14="http://schemas.microsoft.com/office/powerpoint/2010/main" val="198125364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density radiography</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27</a:t>
            </a:fld>
            <a:endParaRPr lang="en-US"/>
          </a:p>
        </p:txBody>
      </p:sp>
      <p:pic>
        <p:nvPicPr>
          <p:cNvPr id="5" name="Picture 4"/>
          <p:cNvPicPr>
            <a:picLocks noChangeAspect="1"/>
          </p:cNvPicPr>
          <p:nvPr/>
        </p:nvPicPr>
        <p:blipFill>
          <a:blip r:embed="rId3" cstate="print"/>
          <a:stretch>
            <a:fillRect/>
          </a:stretch>
        </p:blipFill>
        <p:spPr>
          <a:xfrm>
            <a:off x="1371600" y="1219200"/>
            <a:ext cx="6335126" cy="5029200"/>
          </a:xfrm>
          <a:prstGeom prst="rect">
            <a:avLst/>
          </a:prstGeom>
        </p:spPr>
      </p:pic>
    </p:spTree>
    <p:extLst>
      <p:ext uri="{BB962C8B-B14F-4D97-AF65-F5344CB8AC3E}">
        <p14:creationId xmlns:p14="http://schemas.microsoft.com/office/powerpoint/2010/main" val="147284976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Passport Systems NRF scanner (1)</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28</a:t>
            </a:fld>
            <a:endParaRPr lang="en-US"/>
          </a:p>
        </p:txBody>
      </p:sp>
      <p:sp>
        <p:nvSpPr>
          <p:cNvPr id="5" name="Rectangle 4"/>
          <p:cNvSpPr/>
          <p:nvPr/>
        </p:nvSpPr>
        <p:spPr>
          <a:xfrm>
            <a:off x="228600" y="1113472"/>
            <a:ext cx="8763000" cy="1477328"/>
          </a:xfrm>
          <a:prstGeom prst="rect">
            <a:avLst/>
          </a:prstGeom>
        </p:spPr>
        <p:txBody>
          <a:bodyPr wrap="square">
            <a:spAutoFit/>
          </a:bodyPr>
          <a:lstStyle/>
          <a:p>
            <a:r>
              <a:rPr lang="en-US" sz="1800" b="1" dirty="0">
                <a:latin typeface="Arial"/>
                <a:cs typeface="Arial"/>
              </a:rPr>
              <a:t>W. </a:t>
            </a:r>
            <a:r>
              <a:rPr lang="en-US" sz="1800" b="1" dirty="0" err="1">
                <a:latin typeface="Arial"/>
                <a:cs typeface="Arial"/>
              </a:rPr>
              <a:t>Bertozzi</a:t>
            </a:r>
            <a:r>
              <a:rPr lang="en-US" sz="1800" b="1" dirty="0">
                <a:latin typeface="Arial"/>
                <a:cs typeface="Arial"/>
              </a:rPr>
              <a:t>, </a:t>
            </a:r>
            <a:r>
              <a:rPr lang="en-US" sz="1800" b="1" i="1" dirty="0">
                <a:latin typeface="Arial"/>
                <a:cs typeface="Arial"/>
              </a:rPr>
              <a:t>et al</a:t>
            </a:r>
            <a:r>
              <a:rPr lang="en-US" sz="1800" b="1" i="1" dirty="0" smtClean="0">
                <a:latin typeface="Arial"/>
                <a:cs typeface="Arial"/>
              </a:rPr>
              <a:t>.</a:t>
            </a:r>
            <a:r>
              <a:rPr lang="en-US" sz="1800" b="1" dirty="0" smtClean="0">
                <a:latin typeface="Arial"/>
                <a:cs typeface="Arial"/>
              </a:rPr>
              <a:t> </a:t>
            </a:r>
            <a:r>
              <a:rPr lang="en-US" sz="1800" b="1" dirty="0" err="1">
                <a:latin typeface="Arial"/>
                <a:cs typeface="Arial"/>
              </a:rPr>
              <a:t>Nucl</a:t>
            </a:r>
            <a:r>
              <a:rPr lang="en-US" sz="1800" b="1" dirty="0">
                <a:latin typeface="Arial"/>
                <a:cs typeface="Arial"/>
              </a:rPr>
              <a:t>. </a:t>
            </a:r>
            <a:r>
              <a:rPr lang="en-US" sz="1800" b="1" dirty="0" err="1">
                <a:latin typeface="Arial"/>
                <a:cs typeface="Arial"/>
              </a:rPr>
              <a:t>Instrum</a:t>
            </a:r>
            <a:r>
              <a:rPr lang="en-US" sz="1800" b="1" dirty="0">
                <a:latin typeface="Arial"/>
                <a:cs typeface="Arial"/>
              </a:rPr>
              <a:t>. Methods B 261, 331 (2007</a:t>
            </a:r>
            <a:r>
              <a:rPr lang="en-US" sz="1800" b="1" dirty="0" smtClean="0">
                <a:latin typeface="Arial"/>
                <a:cs typeface="Arial"/>
              </a:rPr>
              <a:t>)</a:t>
            </a:r>
            <a:endParaRPr lang="en-US" sz="1800" b="1" dirty="0">
              <a:latin typeface="Arial"/>
              <a:cs typeface="Arial"/>
            </a:endParaRPr>
          </a:p>
          <a:p>
            <a:pPr marL="342900" indent="-342900">
              <a:buAutoNum type="arabicParenR"/>
            </a:pPr>
            <a:r>
              <a:rPr lang="en-US" sz="1800" b="1" dirty="0" smtClean="0">
                <a:latin typeface="Arial"/>
                <a:cs typeface="Arial"/>
              </a:rPr>
              <a:t>identify </a:t>
            </a:r>
            <a:r>
              <a:rPr lang="en-US" sz="1800" b="1" dirty="0">
                <a:latin typeface="Arial"/>
                <a:cs typeface="Arial"/>
              </a:rPr>
              <a:t>region of interest (ROI) in 3D where Z is </a:t>
            </a:r>
            <a:r>
              <a:rPr lang="en-US" sz="1800" b="1" dirty="0" smtClean="0">
                <a:latin typeface="Arial"/>
                <a:cs typeface="Arial"/>
              </a:rPr>
              <a:t>high</a:t>
            </a:r>
            <a:endParaRPr lang="en-US" sz="1800" b="1" dirty="0">
              <a:latin typeface="Arial"/>
              <a:cs typeface="Arial"/>
            </a:endParaRPr>
          </a:p>
          <a:p>
            <a:pPr marL="342900" indent="-342900">
              <a:buAutoNum type="arabicParenR"/>
            </a:pPr>
            <a:r>
              <a:rPr lang="en-US" sz="1800" b="1" dirty="0" smtClean="0">
                <a:latin typeface="Arial"/>
                <a:cs typeface="Arial"/>
              </a:rPr>
              <a:t>identify </a:t>
            </a:r>
            <a:r>
              <a:rPr lang="en-US" sz="1800" b="1" dirty="0">
                <a:latin typeface="Arial"/>
                <a:cs typeface="Arial"/>
              </a:rPr>
              <a:t>and quantify isotopes in that region (such as </a:t>
            </a:r>
            <a:r>
              <a:rPr lang="en-US" sz="1800" b="1" baseline="30000" dirty="0">
                <a:latin typeface="Arial"/>
                <a:cs typeface="Arial"/>
              </a:rPr>
              <a:t>235</a:t>
            </a:r>
            <a:r>
              <a:rPr lang="en-US" sz="1800" b="1" dirty="0">
                <a:latin typeface="Arial"/>
                <a:cs typeface="Arial"/>
              </a:rPr>
              <a:t>U</a:t>
            </a:r>
            <a:r>
              <a:rPr lang="en-US" sz="1800" b="1" dirty="0" smtClean="0">
                <a:latin typeface="Arial"/>
                <a:cs typeface="Arial"/>
              </a:rPr>
              <a:t>)</a:t>
            </a:r>
            <a:r>
              <a:rPr lang="en-US" sz="1800" b="1" dirty="0">
                <a:latin typeface="Arial"/>
                <a:cs typeface="Arial"/>
              </a:rPr>
              <a:t> - use multiple spectral lines in the NRF spectrum to improve SNR</a:t>
            </a:r>
          </a:p>
          <a:p>
            <a:r>
              <a:rPr lang="en-US" sz="1800" b="1" dirty="0">
                <a:latin typeface="Arial"/>
                <a:cs typeface="Arial"/>
              </a:rPr>
              <a:t>- typical photon flux in 10 </a:t>
            </a:r>
            <a:r>
              <a:rPr lang="en-US" sz="1800" b="1" dirty="0" err="1">
                <a:latin typeface="Arial"/>
                <a:cs typeface="Arial"/>
              </a:rPr>
              <a:t>eV</a:t>
            </a:r>
            <a:r>
              <a:rPr lang="en-US" sz="1800" b="1" dirty="0">
                <a:latin typeface="Arial"/>
                <a:cs typeface="Arial"/>
              </a:rPr>
              <a:t>: 10</a:t>
            </a:r>
            <a:r>
              <a:rPr lang="en-US" sz="1800" b="1" baseline="30000" dirty="0">
                <a:latin typeface="Arial"/>
                <a:cs typeface="Arial"/>
              </a:rPr>
              <a:t>8</a:t>
            </a:r>
            <a:r>
              <a:rPr lang="en-US" sz="1800" b="1" dirty="0">
                <a:latin typeface="Arial"/>
                <a:cs typeface="Arial"/>
              </a:rPr>
              <a:t>/s on 20x20 m</a:t>
            </a:r>
            <a:r>
              <a:rPr lang="en-US" sz="1800" b="1" baseline="30000" dirty="0">
                <a:latin typeface="Arial"/>
                <a:cs typeface="Arial"/>
              </a:rPr>
              <a:t>2</a:t>
            </a:r>
            <a:r>
              <a:rPr lang="en-US" sz="1800" b="1" dirty="0">
                <a:latin typeface="Arial"/>
                <a:cs typeface="Arial"/>
              </a:rPr>
              <a:t> target a 2 m distance </a:t>
            </a:r>
          </a:p>
        </p:txBody>
      </p:sp>
      <p:pic>
        <p:nvPicPr>
          <p:cNvPr id="6" name="Picture 5"/>
          <p:cNvPicPr>
            <a:picLocks noChangeAspect="1"/>
          </p:cNvPicPr>
          <p:nvPr/>
        </p:nvPicPr>
        <p:blipFill>
          <a:blip r:embed="rId3" cstate="print"/>
          <a:stretch>
            <a:fillRect/>
          </a:stretch>
        </p:blipFill>
        <p:spPr>
          <a:xfrm>
            <a:off x="1161953" y="2590800"/>
            <a:ext cx="6458047" cy="3687638"/>
          </a:xfrm>
          <a:prstGeom prst="rect">
            <a:avLst/>
          </a:prstGeom>
        </p:spPr>
      </p:pic>
    </p:spTree>
    <p:extLst>
      <p:ext uri="{BB962C8B-B14F-4D97-AF65-F5344CB8AC3E}">
        <p14:creationId xmlns:p14="http://schemas.microsoft.com/office/powerpoint/2010/main" val="28255170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active systems</a:t>
            </a:r>
            <a:endParaRPr lang="en-US" dirty="0"/>
          </a:p>
        </p:txBody>
      </p:sp>
      <p:sp>
        <p:nvSpPr>
          <p:cNvPr id="3" name="Content Placeholder 2"/>
          <p:cNvSpPr>
            <a:spLocks noGrp="1"/>
          </p:cNvSpPr>
          <p:nvPr>
            <p:ph idx="1"/>
          </p:nvPr>
        </p:nvSpPr>
        <p:spPr/>
        <p:txBody>
          <a:bodyPr/>
          <a:lstStyle/>
          <a:p>
            <a:pPr>
              <a:spcBef>
                <a:spcPts val="0"/>
              </a:spcBef>
            </a:pPr>
            <a:r>
              <a:rPr lang="en-US" b="1" dirty="0"/>
              <a:t>Short range and long range systems both possible</a:t>
            </a:r>
          </a:p>
          <a:p>
            <a:pPr>
              <a:spcBef>
                <a:spcPts val="0"/>
              </a:spcBef>
            </a:pPr>
            <a:endParaRPr lang="en-US" b="1" dirty="0" smtClean="0"/>
          </a:p>
          <a:p>
            <a:pPr>
              <a:spcBef>
                <a:spcPts val="0"/>
              </a:spcBef>
            </a:pPr>
            <a:r>
              <a:rPr lang="en-US" b="1" dirty="0" smtClean="0"/>
              <a:t>Interrogating </a:t>
            </a:r>
            <a:r>
              <a:rPr lang="en-US" b="1" dirty="0"/>
              <a:t>radiation chosen to interact with SNM inducing characteristic signature</a:t>
            </a:r>
          </a:p>
          <a:p>
            <a:pPr>
              <a:spcBef>
                <a:spcPts val="0"/>
              </a:spcBef>
            </a:pPr>
            <a:endParaRPr lang="en-US" b="1" dirty="0" smtClean="0"/>
          </a:p>
          <a:p>
            <a:pPr>
              <a:spcBef>
                <a:spcPts val="0"/>
              </a:spcBef>
            </a:pPr>
            <a:r>
              <a:rPr lang="en-US" b="1" dirty="0" smtClean="0"/>
              <a:t>Consider </a:t>
            </a:r>
            <a:r>
              <a:rPr lang="en-US" b="1" dirty="0"/>
              <a:t>signature </a:t>
            </a:r>
            <a:r>
              <a:rPr lang="en-US" b="1" dirty="0" smtClean="0"/>
              <a:t>induced: how useful are they and what do we care?</a:t>
            </a:r>
          </a:p>
          <a:p>
            <a:pPr lvl="1">
              <a:spcBef>
                <a:spcPts val="0"/>
              </a:spcBef>
            </a:pPr>
            <a:r>
              <a:rPr lang="en-US" sz="2000" b="1" dirty="0" smtClean="0"/>
              <a:t>Gammas </a:t>
            </a:r>
            <a:r>
              <a:rPr lang="en-US" sz="2000" b="1" dirty="0"/>
              <a:t>prompt and </a:t>
            </a:r>
            <a:r>
              <a:rPr lang="en-US" sz="2000" b="1" dirty="0" smtClean="0"/>
              <a:t>delayed</a:t>
            </a:r>
          </a:p>
          <a:p>
            <a:pPr lvl="1">
              <a:spcBef>
                <a:spcPts val="0"/>
              </a:spcBef>
            </a:pPr>
            <a:r>
              <a:rPr lang="en-US" sz="2200" b="1" dirty="0" smtClean="0"/>
              <a:t>Neutrons </a:t>
            </a:r>
            <a:r>
              <a:rPr lang="en-US" sz="2200" b="1" dirty="0"/>
              <a:t>prompt and </a:t>
            </a:r>
            <a:r>
              <a:rPr lang="en-US" sz="2200" b="1" dirty="0" smtClean="0"/>
              <a:t>delayed</a:t>
            </a:r>
          </a:p>
        </p:txBody>
      </p:sp>
      <p:sp>
        <p:nvSpPr>
          <p:cNvPr id="4" name="Slide Number Placeholder 3"/>
          <p:cNvSpPr>
            <a:spLocks noGrp="1"/>
          </p:cNvSpPr>
          <p:nvPr>
            <p:ph type="sldNum" sz="quarter" idx="10"/>
          </p:nvPr>
        </p:nvSpPr>
        <p:spPr/>
        <p:txBody>
          <a:bodyPr/>
          <a:lstStyle/>
          <a:p>
            <a:fld id="{4133C25E-CF4D-43E1-A3B1-84ABC395176C}" type="slidenum">
              <a:rPr lang="en-US" smtClean="0"/>
              <a:pPr/>
              <a:t>2</a:t>
            </a:fld>
            <a:endParaRPr lang="en-US"/>
          </a:p>
        </p:txBody>
      </p:sp>
    </p:spTree>
    <p:extLst>
      <p:ext uri="{BB962C8B-B14F-4D97-AF65-F5344CB8AC3E}">
        <p14:creationId xmlns:p14="http://schemas.microsoft.com/office/powerpoint/2010/main" val="39915850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Passport Systems NRF scanner (2)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29</a:t>
            </a:fld>
            <a:endParaRPr lang="en-US"/>
          </a:p>
        </p:txBody>
      </p:sp>
      <p:sp>
        <p:nvSpPr>
          <p:cNvPr id="5" name="TextBox 4"/>
          <p:cNvSpPr txBox="1"/>
          <p:nvPr/>
        </p:nvSpPr>
        <p:spPr>
          <a:xfrm>
            <a:off x="228600" y="1219200"/>
            <a:ext cx="8763000" cy="923330"/>
          </a:xfrm>
          <a:prstGeom prst="rect">
            <a:avLst/>
          </a:prstGeom>
          <a:noFill/>
        </p:spPr>
        <p:txBody>
          <a:bodyPr wrap="square" rtlCol="0">
            <a:spAutoFit/>
          </a:bodyPr>
          <a:lstStyle/>
          <a:p>
            <a:pPr marL="285750" indent="-285750">
              <a:buFontTx/>
              <a:buChar char="-"/>
            </a:pPr>
            <a:r>
              <a:rPr lang="en-US" sz="1800" b="1" dirty="0" smtClean="0">
                <a:latin typeface="Arial"/>
                <a:cs typeface="Arial"/>
              </a:rPr>
              <a:t>collimated </a:t>
            </a:r>
            <a:r>
              <a:rPr lang="en-US" sz="1800" b="1" dirty="0">
                <a:latin typeface="Arial"/>
                <a:cs typeface="Arial"/>
              </a:rPr>
              <a:t>bremsstrahlung beam and collimated detector define voxels</a:t>
            </a:r>
          </a:p>
          <a:p>
            <a:pPr marL="285750" indent="-285750">
              <a:buFontTx/>
              <a:buChar char="-"/>
            </a:pPr>
            <a:r>
              <a:rPr lang="en-US" sz="1800" b="1" dirty="0" smtClean="0">
                <a:latin typeface="Arial"/>
                <a:cs typeface="Arial"/>
              </a:rPr>
              <a:t>detectors </a:t>
            </a:r>
            <a:r>
              <a:rPr lang="en-US" sz="1800" b="1" dirty="0">
                <a:latin typeface="Arial"/>
                <a:cs typeface="Arial"/>
              </a:rPr>
              <a:t>placed beyond 90º: no EM process produces photons &gt;0.5 MeV, minimizing background</a:t>
            </a:r>
          </a:p>
        </p:txBody>
      </p:sp>
      <p:pic>
        <p:nvPicPr>
          <p:cNvPr id="6" name="Picture 5"/>
          <p:cNvPicPr>
            <a:picLocks noChangeAspect="1"/>
          </p:cNvPicPr>
          <p:nvPr/>
        </p:nvPicPr>
        <p:blipFill>
          <a:blip r:embed="rId3" cstate="print"/>
          <a:stretch>
            <a:fillRect/>
          </a:stretch>
        </p:blipFill>
        <p:spPr>
          <a:xfrm>
            <a:off x="228600" y="2209800"/>
            <a:ext cx="5943600" cy="4018471"/>
          </a:xfrm>
          <a:prstGeom prst="rect">
            <a:avLst/>
          </a:prstGeom>
        </p:spPr>
      </p:pic>
      <p:sp>
        <p:nvSpPr>
          <p:cNvPr id="7" name="Rectangle 6"/>
          <p:cNvSpPr/>
          <p:nvPr/>
        </p:nvSpPr>
        <p:spPr>
          <a:xfrm>
            <a:off x="6019800" y="2971800"/>
            <a:ext cx="3124200" cy="646331"/>
          </a:xfrm>
          <a:prstGeom prst="rect">
            <a:avLst/>
          </a:prstGeom>
        </p:spPr>
        <p:txBody>
          <a:bodyPr wrap="square">
            <a:spAutoFit/>
          </a:bodyPr>
          <a:lstStyle/>
          <a:p>
            <a:r>
              <a:rPr lang="en-US" sz="1800" b="1" dirty="0">
                <a:latin typeface="Arial"/>
                <a:cs typeface="Arial"/>
              </a:rPr>
              <a:t>NRF spectrum of 1.7 kg </a:t>
            </a:r>
            <a:r>
              <a:rPr lang="en-US" sz="1800" b="1" baseline="30000" dirty="0">
                <a:latin typeface="Arial"/>
                <a:cs typeface="Arial"/>
              </a:rPr>
              <a:t>238</a:t>
            </a:r>
            <a:r>
              <a:rPr lang="en-US" sz="1800" b="1" dirty="0">
                <a:latin typeface="Arial"/>
                <a:cs typeface="Arial"/>
              </a:rPr>
              <a:t>U surrounded by 1/4” </a:t>
            </a:r>
            <a:r>
              <a:rPr lang="en-US" sz="1800" b="1" dirty="0" err="1">
                <a:latin typeface="Arial"/>
                <a:cs typeface="Arial"/>
              </a:rPr>
              <a:t>Pb</a:t>
            </a:r>
            <a:endParaRPr lang="en-US" sz="1800" b="1" dirty="0">
              <a:latin typeface="Arial"/>
              <a:cs typeface="Arial"/>
            </a:endParaRPr>
          </a:p>
        </p:txBody>
      </p:sp>
    </p:spTree>
    <p:extLst>
      <p:ext uri="{BB962C8B-B14F-4D97-AF65-F5344CB8AC3E}">
        <p14:creationId xmlns:p14="http://schemas.microsoft.com/office/powerpoint/2010/main" val="54453232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 Z (EZ-3D) determination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30</a:t>
            </a:fld>
            <a:endParaRPr lang="en-US"/>
          </a:p>
        </p:txBody>
      </p:sp>
      <p:sp>
        <p:nvSpPr>
          <p:cNvPr id="5" name="Rectangle 4"/>
          <p:cNvSpPr/>
          <p:nvPr/>
        </p:nvSpPr>
        <p:spPr>
          <a:xfrm>
            <a:off x="152400" y="1074510"/>
            <a:ext cx="8839200" cy="1200329"/>
          </a:xfrm>
          <a:prstGeom prst="rect">
            <a:avLst/>
          </a:prstGeom>
        </p:spPr>
        <p:txBody>
          <a:bodyPr wrap="square">
            <a:spAutoFit/>
          </a:bodyPr>
          <a:lstStyle/>
          <a:p>
            <a:pPr marL="285750" indent="-285750">
              <a:buFontTx/>
              <a:buChar char="-"/>
            </a:pPr>
            <a:r>
              <a:rPr lang="en-US" sz="1800" dirty="0" smtClean="0">
                <a:latin typeface="Arial"/>
                <a:cs typeface="Arial"/>
              </a:rPr>
              <a:t>use </a:t>
            </a:r>
            <a:r>
              <a:rPr lang="en-US" sz="1800" dirty="0">
                <a:latin typeface="Arial"/>
                <a:cs typeface="Arial"/>
              </a:rPr>
              <a:t>continuous non-resonant portion of the spectrum above 400 </a:t>
            </a:r>
            <a:r>
              <a:rPr lang="en-US" sz="1800" dirty="0" err="1">
                <a:latin typeface="Arial"/>
                <a:cs typeface="Arial"/>
              </a:rPr>
              <a:t>keV</a:t>
            </a:r>
            <a:r>
              <a:rPr lang="en-US" sz="1800" dirty="0">
                <a:latin typeface="Arial"/>
                <a:cs typeface="Arial"/>
              </a:rPr>
              <a:t> to determine effective </a:t>
            </a:r>
            <a:r>
              <a:rPr lang="en-US" sz="1800" dirty="0" smtClean="0">
                <a:latin typeface="Arial"/>
                <a:cs typeface="Arial"/>
              </a:rPr>
              <a:t>Z</a:t>
            </a:r>
          </a:p>
          <a:p>
            <a:pPr marL="285750" indent="-285750">
              <a:buFontTx/>
              <a:buChar char="-"/>
            </a:pPr>
            <a:r>
              <a:rPr lang="en-US" sz="1800" dirty="0" smtClean="0">
                <a:latin typeface="Arial"/>
                <a:cs typeface="Arial"/>
              </a:rPr>
              <a:t>this </a:t>
            </a:r>
            <a:r>
              <a:rPr lang="en-US" sz="1800" dirty="0">
                <a:latin typeface="Arial"/>
                <a:cs typeface="Arial"/>
              </a:rPr>
              <a:t>portion of the spectrum is due to multiple processes in the scattering material interacting in a complex and Z-dependent manner</a:t>
            </a:r>
          </a:p>
        </p:txBody>
      </p:sp>
      <p:pic>
        <p:nvPicPr>
          <p:cNvPr id="6" name="Picture 5"/>
          <p:cNvPicPr>
            <a:picLocks noChangeAspect="1"/>
          </p:cNvPicPr>
          <p:nvPr/>
        </p:nvPicPr>
        <p:blipFill>
          <a:blip r:embed="rId3" cstate="print"/>
          <a:stretch>
            <a:fillRect/>
          </a:stretch>
        </p:blipFill>
        <p:spPr>
          <a:xfrm>
            <a:off x="1066800" y="2286000"/>
            <a:ext cx="6934200" cy="3937704"/>
          </a:xfrm>
          <a:prstGeom prst="rect">
            <a:avLst/>
          </a:prstGeom>
        </p:spPr>
      </p:pic>
    </p:spTree>
    <p:extLst>
      <p:ext uri="{BB962C8B-B14F-4D97-AF65-F5344CB8AC3E}">
        <p14:creationId xmlns:p14="http://schemas.microsoft.com/office/powerpoint/2010/main" val="235903699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Narrow bandwidth source for NRF detection (1)</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31</a:t>
            </a:fld>
            <a:endParaRPr lang="en-US"/>
          </a:p>
        </p:txBody>
      </p:sp>
      <p:sp>
        <p:nvSpPr>
          <p:cNvPr id="5" name="Rectangle 4"/>
          <p:cNvSpPr/>
          <p:nvPr/>
        </p:nvSpPr>
        <p:spPr>
          <a:xfrm>
            <a:off x="685800" y="1143000"/>
            <a:ext cx="6705600" cy="369332"/>
          </a:xfrm>
          <a:prstGeom prst="rect">
            <a:avLst/>
          </a:prstGeom>
        </p:spPr>
        <p:txBody>
          <a:bodyPr wrap="square">
            <a:spAutoFit/>
          </a:bodyPr>
          <a:lstStyle/>
          <a:p>
            <a:r>
              <a:rPr lang="hu-HU" sz="1800" b="1" dirty="0">
                <a:latin typeface="Arial"/>
                <a:cs typeface="Arial"/>
              </a:rPr>
              <a:t>J. Pruet, </a:t>
            </a:r>
            <a:r>
              <a:rPr lang="hu-HU" sz="1800" b="1" i="1" dirty="0">
                <a:latin typeface="Arial"/>
                <a:cs typeface="Arial"/>
              </a:rPr>
              <a:t>et al.</a:t>
            </a:r>
            <a:r>
              <a:rPr lang="hu-HU" sz="1800" b="1" dirty="0">
                <a:latin typeface="Arial"/>
                <a:cs typeface="Arial"/>
              </a:rPr>
              <a:t>, J. Appl. Phys. 99, 1213102 (2006)</a:t>
            </a:r>
            <a:endParaRPr lang="en-US" sz="1800" b="1" dirty="0">
              <a:latin typeface="Arial"/>
              <a:cs typeface="Arial"/>
            </a:endParaRPr>
          </a:p>
        </p:txBody>
      </p:sp>
      <p:pic>
        <p:nvPicPr>
          <p:cNvPr id="6" name="Picture 5"/>
          <p:cNvPicPr>
            <a:picLocks noChangeAspect="1"/>
          </p:cNvPicPr>
          <p:nvPr/>
        </p:nvPicPr>
        <p:blipFill>
          <a:blip r:embed="rId3" cstate="print"/>
          <a:stretch>
            <a:fillRect/>
          </a:stretch>
        </p:blipFill>
        <p:spPr>
          <a:xfrm>
            <a:off x="1143000" y="1524000"/>
            <a:ext cx="6858000" cy="2192311"/>
          </a:xfrm>
          <a:prstGeom prst="rect">
            <a:avLst/>
          </a:prstGeom>
        </p:spPr>
      </p:pic>
      <p:sp>
        <p:nvSpPr>
          <p:cNvPr id="7" name="Rectangle 6"/>
          <p:cNvSpPr/>
          <p:nvPr/>
        </p:nvSpPr>
        <p:spPr>
          <a:xfrm>
            <a:off x="533400" y="3733800"/>
            <a:ext cx="4572000" cy="369332"/>
          </a:xfrm>
          <a:prstGeom prst="rect">
            <a:avLst/>
          </a:prstGeom>
        </p:spPr>
        <p:txBody>
          <a:bodyPr>
            <a:spAutoFit/>
          </a:bodyPr>
          <a:lstStyle/>
          <a:p>
            <a:r>
              <a:rPr lang="en-US" sz="1800" b="1" dirty="0" err="1">
                <a:latin typeface="Arial"/>
                <a:cs typeface="Arial"/>
              </a:rPr>
              <a:t>Upscattered</a:t>
            </a:r>
            <a:r>
              <a:rPr lang="en-US" sz="1800" b="1" dirty="0">
                <a:latin typeface="Arial"/>
                <a:cs typeface="Arial"/>
              </a:rPr>
              <a:t> laser pulse energy</a:t>
            </a:r>
          </a:p>
        </p:txBody>
      </p:sp>
      <p:pic>
        <p:nvPicPr>
          <p:cNvPr id="8" name="Picture 7"/>
          <p:cNvPicPr>
            <a:picLocks noChangeAspect="1"/>
          </p:cNvPicPr>
          <p:nvPr/>
        </p:nvPicPr>
        <p:blipFill>
          <a:blip r:embed="rId4" cstate="print"/>
          <a:stretch>
            <a:fillRect/>
          </a:stretch>
        </p:blipFill>
        <p:spPr>
          <a:xfrm>
            <a:off x="4191000" y="3657600"/>
            <a:ext cx="1371600" cy="685800"/>
          </a:xfrm>
          <a:prstGeom prst="rect">
            <a:avLst/>
          </a:prstGeom>
        </p:spPr>
      </p:pic>
      <p:pic>
        <p:nvPicPr>
          <p:cNvPr id="9" name="Picture 8"/>
          <p:cNvPicPr>
            <a:picLocks noChangeAspect="1"/>
          </p:cNvPicPr>
          <p:nvPr/>
        </p:nvPicPr>
        <p:blipFill>
          <a:blip r:embed="rId5" cstate="print"/>
          <a:stretch>
            <a:fillRect/>
          </a:stretch>
        </p:blipFill>
        <p:spPr>
          <a:xfrm>
            <a:off x="609600" y="4191000"/>
            <a:ext cx="3175000" cy="2171700"/>
          </a:xfrm>
          <a:prstGeom prst="rect">
            <a:avLst/>
          </a:prstGeom>
        </p:spPr>
      </p:pic>
      <p:sp>
        <p:nvSpPr>
          <p:cNvPr id="10" name="Rectangle 9"/>
          <p:cNvSpPr/>
          <p:nvPr/>
        </p:nvSpPr>
        <p:spPr>
          <a:xfrm>
            <a:off x="4267200" y="4419600"/>
            <a:ext cx="3417334" cy="369332"/>
          </a:xfrm>
          <a:prstGeom prst="rect">
            <a:avLst/>
          </a:prstGeom>
        </p:spPr>
        <p:txBody>
          <a:bodyPr wrap="none">
            <a:spAutoFit/>
          </a:bodyPr>
          <a:lstStyle/>
          <a:p>
            <a:r>
              <a:rPr lang="en-US" sz="1800" b="1" dirty="0">
                <a:latin typeface="Arial"/>
                <a:cs typeface="Arial"/>
              </a:rPr>
              <a:t>calculated on axis brightness</a:t>
            </a:r>
          </a:p>
        </p:txBody>
      </p:sp>
      <p:sp>
        <p:nvSpPr>
          <p:cNvPr id="11" name="TextBox 10"/>
          <p:cNvSpPr txBox="1"/>
          <p:nvPr/>
        </p:nvSpPr>
        <p:spPr>
          <a:xfrm>
            <a:off x="4343400" y="4953000"/>
            <a:ext cx="2672877" cy="923330"/>
          </a:xfrm>
          <a:prstGeom prst="rect">
            <a:avLst/>
          </a:prstGeom>
          <a:noFill/>
        </p:spPr>
        <p:txBody>
          <a:bodyPr wrap="none" rtlCol="0">
            <a:spAutoFit/>
          </a:bodyPr>
          <a:lstStyle/>
          <a:p>
            <a:r>
              <a:rPr lang="en-US" sz="1800" b="1" dirty="0">
                <a:latin typeface="Arial"/>
                <a:cs typeface="Arial"/>
              </a:rPr>
              <a:t>- low radiological dose</a:t>
            </a:r>
          </a:p>
          <a:p>
            <a:r>
              <a:rPr lang="en-US" sz="1800" b="1" dirty="0">
                <a:latin typeface="Arial"/>
                <a:cs typeface="Arial"/>
              </a:rPr>
              <a:t>- short scan time</a:t>
            </a:r>
          </a:p>
          <a:p>
            <a:r>
              <a:rPr lang="en-US" sz="1800" b="1" dirty="0">
                <a:latin typeface="Arial"/>
                <a:cs typeface="Arial"/>
              </a:rPr>
              <a:t>- low error rate</a:t>
            </a:r>
          </a:p>
        </p:txBody>
      </p:sp>
    </p:spTree>
    <p:extLst>
      <p:ext uri="{BB962C8B-B14F-4D97-AF65-F5344CB8AC3E}">
        <p14:creationId xmlns:p14="http://schemas.microsoft.com/office/powerpoint/2010/main" val="65863359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Narrow bandwidth source for NRF detection </a:t>
            </a:r>
            <a:r>
              <a:rPr lang="en-US" dirty="0" smtClean="0"/>
              <a:t>(2)</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32</a:t>
            </a:fld>
            <a:endParaRPr lang="en-US"/>
          </a:p>
        </p:txBody>
      </p:sp>
      <p:pic>
        <p:nvPicPr>
          <p:cNvPr id="5" name="Picture 4"/>
          <p:cNvPicPr>
            <a:picLocks noChangeAspect="1"/>
          </p:cNvPicPr>
          <p:nvPr/>
        </p:nvPicPr>
        <p:blipFill>
          <a:blip r:embed="rId3" cstate="print"/>
          <a:stretch>
            <a:fillRect/>
          </a:stretch>
        </p:blipFill>
        <p:spPr>
          <a:xfrm>
            <a:off x="533400" y="1219200"/>
            <a:ext cx="2921000" cy="2146300"/>
          </a:xfrm>
          <a:prstGeom prst="rect">
            <a:avLst/>
          </a:prstGeom>
        </p:spPr>
      </p:pic>
      <p:pic>
        <p:nvPicPr>
          <p:cNvPr id="6" name="Picture 5"/>
          <p:cNvPicPr>
            <a:picLocks noChangeAspect="1"/>
          </p:cNvPicPr>
          <p:nvPr/>
        </p:nvPicPr>
        <p:blipFill>
          <a:blip r:embed="rId4" cstate="print"/>
          <a:stretch>
            <a:fillRect/>
          </a:stretch>
        </p:blipFill>
        <p:spPr>
          <a:xfrm>
            <a:off x="2514600" y="3886200"/>
            <a:ext cx="3581400" cy="2487500"/>
          </a:xfrm>
          <a:prstGeom prst="rect">
            <a:avLst/>
          </a:prstGeom>
        </p:spPr>
      </p:pic>
      <p:sp>
        <p:nvSpPr>
          <p:cNvPr id="7" name="Rectangle 6"/>
          <p:cNvSpPr/>
          <p:nvPr/>
        </p:nvSpPr>
        <p:spPr>
          <a:xfrm>
            <a:off x="4038600" y="1981200"/>
            <a:ext cx="4572000" cy="923330"/>
          </a:xfrm>
          <a:prstGeom prst="rect">
            <a:avLst/>
          </a:prstGeom>
        </p:spPr>
        <p:txBody>
          <a:bodyPr>
            <a:spAutoFit/>
          </a:bodyPr>
          <a:lstStyle/>
          <a:p>
            <a:r>
              <a:rPr lang="en-US" sz="1800" b="1" dirty="0">
                <a:latin typeface="Arial"/>
                <a:cs typeface="Arial"/>
              </a:rPr>
              <a:t>simulation for “notch” development in transmitted beam for a cargo container filled with water and 2 cm disk or U</a:t>
            </a:r>
          </a:p>
        </p:txBody>
      </p:sp>
      <p:sp>
        <p:nvSpPr>
          <p:cNvPr id="8" name="Rectangle 7"/>
          <p:cNvSpPr/>
          <p:nvPr/>
        </p:nvSpPr>
        <p:spPr>
          <a:xfrm>
            <a:off x="609600" y="3352800"/>
            <a:ext cx="6858000" cy="369332"/>
          </a:xfrm>
          <a:prstGeom prst="rect">
            <a:avLst/>
          </a:prstGeom>
        </p:spPr>
        <p:txBody>
          <a:bodyPr wrap="square">
            <a:spAutoFit/>
          </a:bodyPr>
          <a:lstStyle/>
          <a:p>
            <a:r>
              <a:rPr lang="en-US" sz="1800" b="1" dirty="0">
                <a:latin typeface="Arial"/>
                <a:cs typeface="Arial"/>
              </a:rPr>
              <a:t>Challenge: notch-filling problem by small-angle scattering</a:t>
            </a:r>
          </a:p>
        </p:txBody>
      </p:sp>
      <p:pic>
        <p:nvPicPr>
          <p:cNvPr id="9" name="Picture 8"/>
          <p:cNvPicPr>
            <a:picLocks noChangeAspect="1"/>
          </p:cNvPicPr>
          <p:nvPr/>
        </p:nvPicPr>
        <p:blipFill>
          <a:blip r:embed="rId5" cstate="print"/>
          <a:stretch>
            <a:fillRect/>
          </a:stretch>
        </p:blipFill>
        <p:spPr>
          <a:xfrm>
            <a:off x="7211976" y="3240930"/>
            <a:ext cx="1447800" cy="651510"/>
          </a:xfrm>
          <a:prstGeom prst="rect">
            <a:avLst/>
          </a:prstGeom>
        </p:spPr>
      </p:pic>
    </p:spTree>
    <p:extLst>
      <p:ext uri="{BB962C8B-B14F-4D97-AF65-F5344CB8AC3E}">
        <p14:creationId xmlns:p14="http://schemas.microsoft.com/office/powerpoint/2010/main" val="11054343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Bremsstrahlung photon source demonstration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33</a:t>
            </a:fld>
            <a:endParaRPr lang="en-US"/>
          </a:p>
        </p:txBody>
      </p:sp>
      <p:sp>
        <p:nvSpPr>
          <p:cNvPr id="5" name="Text Box 62"/>
          <p:cNvSpPr txBox="1">
            <a:spLocks noChangeArrowheads="1"/>
          </p:cNvSpPr>
          <p:nvPr/>
        </p:nvSpPr>
        <p:spPr bwMode="auto">
          <a:xfrm>
            <a:off x="609600" y="4598075"/>
            <a:ext cx="8229600" cy="1477328"/>
          </a:xfrm>
          <a:prstGeom prst="rect">
            <a:avLst/>
          </a:prstGeom>
          <a:noFill/>
          <a:ln w="9525">
            <a:noFill/>
            <a:miter lim="800000"/>
            <a:headEnd/>
            <a:tailEnd/>
          </a:ln>
          <a:effectLst/>
        </p:spPr>
        <p:txBody>
          <a:bodyPr>
            <a:spAutoFit/>
          </a:bodyPr>
          <a:lstStyle/>
          <a:p>
            <a:pPr marL="285750" indent="-285750">
              <a:buFont typeface="Arial"/>
              <a:buChar char="•"/>
            </a:pPr>
            <a:r>
              <a:rPr lang="en-US" sz="1800" dirty="0">
                <a:latin typeface="Arial"/>
                <a:cs typeface="Arial"/>
              </a:rPr>
              <a:t>LINAC produced photons cause special nuclear material target to fission</a:t>
            </a:r>
          </a:p>
          <a:p>
            <a:pPr marL="285750" indent="-285750">
              <a:buFont typeface="Arial"/>
              <a:buChar char="•"/>
            </a:pPr>
            <a:r>
              <a:rPr lang="en-US" sz="1800" dirty="0" smtClean="0">
                <a:latin typeface="Arial"/>
                <a:cs typeface="Arial"/>
              </a:rPr>
              <a:t>Identify </a:t>
            </a:r>
            <a:r>
              <a:rPr lang="en-US" sz="1800" dirty="0">
                <a:latin typeface="Arial"/>
                <a:cs typeface="Arial"/>
              </a:rPr>
              <a:t>target material by prompt and delayed gammas and neutrons</a:t>
            </a:r>
          </a:p>
          <a:p>
            <a:pPr marL="285750" indent="-285750">
              <a:buFont typeface="Arial"/>
              <a:buChar char="•"/>
            </a:pPr>
            <a:r>
              <a:rPr lang="en-US" sz="1800" dirty="0" smtClean="0">
                <a:latin typeface="Arial"/>
                <a:cs typeface="Arial"/>
              </a:rPr>
              <a:t>Must </a:t>
            </a:r>
            <a:r>
              <a:rPr lang="en-US" sz="1800" dirty="0">
                <a:latin typeface="Arial"/>
                <a:cs typeface="Arial"/>
              </a:rPr>
              <a:t>produce sufficient induced signal while minimizing radiation dose to crew on interrogated vessel</a:t>
            </a:r>
          </a:p>
          <a:p>
            <a:pPr marL="285750" indent="-285750">
              <a:buFont typeface="Arial"/>
              <a:buChar char="•"/>
            </a:pPr>
            <a:r>
              <a:rPr lang="en-US" sz="1800" dirty="0" smtClean="0">
                <a:latin typeface="Arial"/>
                <a:cs typeface="Arial"/>
              </a:rPr>
              <a:t>First </a:t>
            </a:r>
            <a:r>
              <a:rPr lang="en-US" sz="1800" dirty="0">
                <a:latin typeface="Arial"/>
                <a:cs typeface="Arial"/>
              </a:rPr>
              <a:t>generation system:  3 tons, 5 </a:t>
            </a:r>
            <a:r>
              <a:rPr lang="en-US" sz="1800" dirty="0" smtClean="0">
                <a:latin typeface="Arial"/>
                <a:cs typeface="Arial"/>
              </a:rPr>
              <a:t>m</a:t>
            </a:r>
            <a:r>
              <a:rPr lang="en-US" sz="1800" baseline="30000" dirty="0" smtClean="0">
                <a:latin typeface="Arial"/>
                <a:cs typeface="Arial"/>
              </a:rPr>
              <a:t>3</a:t>
            </a:r>
            <a:endParaRPr lang="en-US" sz="1800" dirty="0">
              <a:latin typeface="Arial"/>
              <a:cs typeface="Arial"/>
            </a:endParaRPr>
          </a:p>
        </p:txBody>
      </p:sp>
      <p:sp>
        <p:nvSpPr>
          <p:cNvPr id="6" name="Rectangle 4"/>
          <p:cNvSpPr>
            <a:spLocks noChangeArrowheads="1"/>
          </p:cNvSpPr>
          <p:nvPr/>
        </p:nvSpPr>
        <p:spPr bwMode="auto">
          <a:xfrm>
            <a:off x="636587" y="1579563"/>
            <a:ext cx="1590675" cy="593725"/>
          </a:xfrm>
          <a:prstGeom prst="rect">
            <a:avLst/>
          </a:prstGeom>
          <a:solidFill>
            <a:schemeClr val="accent1"/>
          </a:solidFill>
          <a:ln w="9525">
            <a:noFill/>
            <a:miter lim="800000"/>
            <a:headEnd/>
            <a:tailEnd/>
          </a:ln>
          <a:effectLst/>
        </p:spPr>
        <p:txBody>
          <a:bodyPr wrap="none" anchor="ctr"/>
          <a:lstStyle/>
          <a:p>
            <a:endParaRPr lang="en-US">
              <a:latin typeface="Arial"/>
              <a:cs typeface="Arial"/>
            </a:endParaRPr>
          </a:p>
        </p:txBody>
      </p:sp>
      <p:sp>
        <p:nvSpPr>
          <p:cNvPr id="7" name="Rectangle 5"/>
          <p:cNvSpPr>
            <a:spLocks noChangeArrowheads="1"/>
          </p:cNvSpPr>
          <p:nvPr/>
        </p:nvSpPr>
        <p:spPr bwMode="auto">
          <a:xfrm>
            <a:off x="2876550" y="1568450"/>
            <a:ext cx="76200" cy="612775"/>
          </a:xfrm>
          <a:prstGeom prst="rect">
            <a:avLst/>
          </a:prstGeom>
          <a:solidFill>
            <a:srgbClr val="CC0099"/>
          </a:solidFill>
          <a:ln w="9525">
            <a:noFill/>
            <a:miter lim="800000"/>
            <a:headEnd/>
            <a:tailEnd/>
          </a:ln>
          <a:effectLst/>
        </p:spPr>
        <p:txBody>
          <a:bodyPr wrap="none" anchor="ctr"/>
          <a:lstStyle/>
          <a:p>
            <a:endParaRPr lang="en-US">
              <a:latin typeface="Arial"/>
              <a:cs typeface="Arial"/>
            </a:endParaRPr>
          </a:p>
        </p:txBody>
      </p:sp>
      <p:sp>
        <p:nvSpPr>
          <p:cNvPr id="8" name="Arc 6"/>
          <p:cNvSpPr>
            <a:spLocks/>
          </p:cNvSpPr>
          <p:nvPr/>
        </p:nvSpPr>
        <p:spPr bwMode="auto">
          <a:xfrm>
            <a:off x="2925762" y="1881188"/>
            <a:ext cx="358775" cy="3667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type="triangle" w="med" len="med"/>
          </a:ln>
          <a:effectLst/>
        </p:spPr>
        <p:txBody>
          <a:bodyPr wrap="none" anchor="ctr"/>
          <a:lstStyle/>
          <a:p>
            <a:endParaRPr lang="en-US">
              <a:latin typeface="Arial"/>
              <a:cs typeface="Arial"/>
            </a:endParaRPr>
          </a:p>
        </p:txBody>
      </p:sp>
      <p:sp>
        <p:nvSpPr>
          <p:cNvPr id="9" name="AutoShape 7"/>
          <p:cNvSpPr>
            <a:spLocks noChangeArrowheads="1"/>
          </p:cNvSpPr>
          <p:nvPr/>
        </p:nvSpPr>
        <p:spPr bwMode="auto">
          <a:xfrm rot="16200000">
            <a:off x="3225007" y="1485106"/>
            <a:ext cx="80962" cy="796925"/>
          </a:xfrm>
          <a:prstGeom prst="triangle">
            <a:avLst>
              <a:gd name="adj" fmla="val 50000"/>
            </a:avLst>
          </a:prstGeom>
          <a:solidFill>
            <a:srgbClr val="009900"/>
          </a:solidFill>
          <a:ln w="9525">
            <a:noFill/>
            <a:miter lim="800000"/>
            <a:headEnd/>
            <a:tailEnd/>
          </a:ln>
          <a:effectLst/>
        </p:spPr>
        <p:txBody>
          <a:bodyPr wrap="none" anchor="ctr"/>
          <a:lstStyle/>
          <a:p>
            <a:endParaRPr lang="en-US">
              <a:latin typeface="Arial"/>
              <a:cs typeface="Arial"/>
            </a:endParaRPr>
          </a:p>
        </p:txBody>
      </p:sp>
      <p:sp>
        <p:nvSpPr>
          <p:cNvPr id="10" name="Rectangle 8"/>
          <p:cNvSpPr>
            <a:spLocks noChangeArrowheads="1"/>
          </p:cNvSpPr>
          <p:nvPr/>
        </p:nvSpPr>
        <p:spPr bwMode="auto">
          <a:xfrm>
            <a:off x="3646487" y="1571625"/>
            <a:ext cx="649288" cy="620713"/>
          </a:xfrm>
          <a:prstGeom prst="rect">
            <a:avLst/>
          </a:prstGeom>
          <a:solidFill>
            <a:srgbClr val="DDDDDD"/>
          </a:solidFill>
          <a:ln w="9525">
            <a:noFill/>
            <a:miter lim="800000"/>
            <a:headEnd/>
            <a:tailEnd/>
          </a:ln>
          <a:effectLst/>
        </p:spPr>
        <p:txBody>
          <a:bodyPr wrap="none" anchor="ctr"/>
          <a:lstStyle/>
          <a:p>
            <a:endParaRPr lang="en-US">
              <a:latin typeface="Arial"/>
              <a:cs typeface="Arial"/>
            </a:endParaRPr>
          </a:p>
        </p:txBody>
      </p:sp>
      <p:sp>
        <p:nvSpPr>
          <p:cNvPr id="11" name="AutoShape 9"/>
          <p:cNvSpPr>
            <a:spLocks noChangeArrowheads="1"/>
          </p:cNvSpPr>
          <p:nvPr/>
        </p:nvSpPr>
        <p:spPr bwMode="auto">
          <a:xfrm rot="5400000">
            <a:off x="4264024" y="846138"/>
            <a:ext cx="842963" cy="2078038"/>
          </a:xfrm>
          <a:custGeom>
            <a:avLst/>
            <a:gdLst>
              <a:gd name="G0" fmla="+- 9757 0 0"/>
              <a:gd name="G1" fmla="+- 21600 0 9757"/>
              <a:gd name="G2" fmla="*/ 9757 1 2"/>
              <a:gd name="G3" fmla="+- 21600 0 G2"/>
              <a:gd name="G4" fmla="+/ 9757 21600 2"/>
              <a:gd name="G5" fmla="+/ G1 0 2"/>
              <a:gd name="G6" fmla="*/ 21600 21600 9757"/>
              <a:gd name="G7" fmla="*/ G6 1 2"/>
              <a:gd name="G8" fmla="+- 21600 0 G7"/>
              <a:gd name="G9" fmla="*/ 21600 1 2"/>
              <a:gd name="G10" fmla="+- 9757 0 G9"/>
              <a:gd name="G11" fmla="?: G10 G8 0"/>
              <a:gd name="G12" fmla="?: G10 G7 21600"/>
              <a:gd name="T0" fmla="*/ 16721 w 21600"/>
              <a:gd name="T1" fmla="*/ 10800 h 21600"/>
              <a:gd name="T2" fmla="*/ 10800 w 21600"/>
              <a:gd name="T3" fmla="*/ 21600 h 21600"/>
              <a:gd name="T4" fmla="*/ 4879 w 21600"/>
              <a:gd name="T5" fmla="*/ 10800 h 21600"/>
              <a:gd name="T6" fmla="*/ 10800 w 21600"/>
              <a:gd name="T7" fmla="*/ 0 h 21600"/>
              <a:gd name="T8" fmla="*/ 6679 w 21600"/>
              <a:gd name="T9" fmla="*/ 6679 h 21600"/>
              <a:gd name="T10" fmla="*/ 14921 w 21600"/>
              <a:gd name="T11" fmla="*/ 14921 h 21600"/>
            </a:gdLst>
            <a:ahLst/>
            <a:cxnLst>
              <a:cxn ang="0">
                <a:pos x="T0" y="T1"/>
              </a:cxn>
              <a:cxn ang="0">
                <a:pos x="T2" y="T3"/>
              </a:cxn>
              <a:cxn ang="0">
                <a:pos x="T4" y="T5"/>
              </a:cxn>
              <a:cxn ang="0">
                <a:pos x="T6" y="T7"/>
              </a:cxn>
            </a:cxnLst>
            <a:rect l="T8" t="T9" r="T10" b="T11"/>
            <a:pathLst>
              <a:path w="21600" h="21600">
                <a:moveTo>
                  <a:pt x="0" y="0"/>
                </a:moveTo>
                <a:lnTo>
                  <a:pt x="9757" y="21600"/>
                </a:lnTo>
                <a:lnTo>
                  <a:pt x="11843" y="21600"/>
                </a:lnTo>
                <a:lnTo>
                  <a:pt x="21600" y="0"/>
                </a:lnTo>
                <a:close/>
              </a:path>
            </a:pathLst>
          </a:custGeom>
          <a:solidFill>
            <a:schemeClr val="folHlink"/>
          </a:solidFill>
          <a:ln w="9525">
            <a:noFill/>
            <a:miter lim="800000"/>
            <a:headEnd/>
            <a:tailEnd/>
          </a:ln>
          <a:effectLst/>
        </p:spPr>
        <p:txBody>
          <a:bodyPr wrap="none" anchor="ctr"/>
          <a:lstStyle/>
          <a:p>
            <a:endParaRPr lang="en-US">
              <a:latin typeface="Arial"/>
              <a:cs typeface="Arial"/>
            </a:endParaRPr>
          </a:p>
        </p:txBody>
      </p:sp>
      <p:sp>
        <p:nvSpPr>
          <p:cNvPr id="12" name="Line 10"/>
          <p:cNvSpPr>
            <a:spLocks noChangeShapeType="1"/>
          </p:cNvSpPr>
          <p:nvPr/>
        </p:nvSpPr>
        <p:spPr bwMode="auto">
          <a:xfrm>
            <a:off x="2225675" y="1878013"/>
            <a:ext cx="679450" cy="0"/>
          </a:xfrm>
          <a:prstGeom prst="line">
            <a:avLst/>
          </a:prstGeom>
          <a:noFill/>
          <a:ln w="38100">
            <a:solidFill>
              <a:schemeClr val="tx1"/>
            </a:solidFill>
            <a:round/>
            <a:headEnd/>
            <a:tailEnd type="triangle" w="med" len="med"/>
          </a:ln>
          <a:effectLst/>
        </p:spPr>
        <p:txBody>
          <a:bodyPr/>
          <a:lstStyle/>
          <a:p>
            <a:endParaRPr lang="en-US">
              <a:latin typeface="Arial"/>
              <a:cs typeface="Arial"/>
            </a:endParaRPr>
          </a:p>
        </p:txBody>
      </p:sp>
      <p:sp>
        <p:nvSpPr>
          <p:cNvPr id="13" name="AutoShape 11"/>
          <p:cNvSpPr>
            <a:spLocks noChangeArrowheads="1"/>
          </p:cNvSpPr>
          <p:nvPr/>
        </p:nvSpPr>
        <p:spPr bwMode="auto">
          <a:xfrm rot="5400000">
            <a:off x="4710112" y="706438"/>
            <a:ext cx="219075" cy="2352675"/>
          </a:xfrm>
          <a:custGeom>
            <a:avLst/>
            <a:gdLst>
              <a:gd name="G0" fmla="+- 6732 0 0"/>
              <a:gd name="G1" fmla="+- 21600 0 6732"/>
              <a:gd name="G2" fmla="*/ 6732 1 2"/>
              <a:gd name="G3" fmla="+- 21600 0 G2"/>
              <a:gd name="G4" fmla="+/ 6732 21600 2"/>
              <a:gd name="G5" fmla="+/ G1 0 2"/>
              <a:gd name="G6" fmla="*/ 21600 21600 6732"/>
              <a:gd name="G7" fmla="*/ G6 1 2"/>
              <a:gd name="G8" fmla="+- 21600 0 G7"/>
              <a:gd name="G9" fmla="*/ 21600 1 2"/>
              <a:gd name="G10" fmla="+- 6732 0 G9"/>
              <a:gd name="G11" fmla="?: G10 G8 0"/>
              <a:gd name="G12" fmla="?: G10 G7 21600"/>
              <a:gd name="T0" fmla="*/ 18234 w 21600"/>
              <a:gd name="T1" fmla="*/ 10800 h 21600"/>
              <a:gd name="T2" fmla="*/ 10800 w 21600"/>
              <a:gd name="T3" fmla="*/ 21600 h 21600"/>
              <a:gd name="T4" fmla="*/ 3366 w 21600"/>
              <a:gd name="T5" fmla="*/ 10800 h 21600"/>
              <a:gd name="T6" fmla="*/ 10800 w 21600"/>
              <a:gd name="T7" fmla="*/ 0 h 21600"/>
              <a:gd name="T8" fmla="*/ 5166 w 21600"/>
              <a:gd name="T9" fmla="*/ 5166 h 21600"/>
              <a:gd name="T10" fmla="*/ 16434 w 21600"/>
              <a:gd name="T11" fmla="*/ 16434 h 21600"/>
            </a:gdLst>
            <a:ahLst/>
            <a:cxnLst>
              <a:cxn ang="0">
                <a:pos x="T0" y="T1"/>
              </a:cxn>
              <a:cxn ang="0">
                <a:pos x="T2" y="T3"/>
              </a:cxn>
              <a:cxn ang="0">
                <a:pos x="T4" y="T5"/>
              </a:cxn>
              <a:cxn ang="0">
                <a:pos x="T6" y="T7"/>
              </a:cxn>
            </a:cxnLst>
            <a:rect l="T8" t="T9" r="T10" b="T11"/>
            <a:pathLst>
              <a:path w="21600" h="21600">
                <a:moveTo>
                  <a:pt x="0" y="0"/>
                </a:moveTo>
                <a:lnTo>
                  <a:pt x="6732" y="21600"/>
                </a:lnTo>
                <a:lnTo>
                  <a:pt x="14868" y="21600"/>
                </a:lnTo>
                <a:lnTo>
                  <a:pt x="21600" y="0"/>
                </a:lnTo>
                <a:close/>
              </a:path>
            </a:pathLst>
          </a:custGeom>
          <a:solidFill>
            <a:srgbClr val="009900"/>
          </a:solidFill>
          <a:ln w="9525">
            <a:noFill/>
            <a:miter lim="800000"/>
            <a:headEnd/>
            <a:tailEnd/>
          </a:ln>
          <a:effectLst/>
        </p:spPr>
        <p:txBody>
          <a:bodyPr wrap="none" anchor="ctr"/>
          <a:lstStyle/>
          <a:p>
            <a:endParaRPr lang="en-US">
              <a:latin typeface="Arial"/>
              <a:cs typeface="Arial"/>
            </a:endParaRPr>
          </a:p>
        </p:txBody>
      </p:sp>
      <p:sp>
        <p:nvSpPr>
          <p:cNvPr id="14" name="Rectangle 12"/>
          <p:cNvSpPr>
            <a:spLocks noChangeArrowheads="1"/>
          </p:cNvSpPr>
          <p:nvPr/>
        </p:nvSpPr>
        <p:spPr bwMode="auto">
          <a:xfrm>
            <a:off x="4294187" y="1374775"/>
            <a:ext cx="1417638" cy="385763"/>
          </a:xfrm>
          <a:prstGeom prst="rect">
            <a:avLst/>
          </a:prstGeom>
          <a:solidFill>
            <a:srgbClr val="333333">
              <a:alpha val="31000"/>
            </a:srgbClr>
          </a:solidFill>
          <a:ln w="9525">
            <a:noFill/>
            <a:miter lim="800000"/>
            <a:headEnd/>
            <a:tailEnd/>
          </a:ln>
          <a:effectLst/>
        </p:spPr>
        <p:txBody>
          <a:bodyPr wrap="none" anchor="ctr"/>
          <a:lstStyle/>
          <a:p>
            <a:endParaRPr lang="en-US">
              <a:latin typeface="Arial"/>
              <a:cs typeface="Arial"/>
            </a:endParaRPr>
          </a:p>
        </p:txBody>
      </p:sp>
      <p:sp>
        <p:nvSpPr>
          <p:cNvPr id="15" name="Rectangle 13"/>
          <p:cNvSpPr>
            <a:spLocks noChangeArrowheads="1"/>
          </p:cNvSpPr>
          <p:nvPr/>
        </p:nvSpPr>
        <p:spPr bwMode="auto">
          <a:xfrm>
            <a:off x="4295775" y="2008188"/>
            <a:ext cx="1412875" cy="387350"/>
          </a:xfrm>
          <a:prstGeom prst="rect">
            <a:avLst/>
          </a:prstGeom>
          <a:solidFill>
            <a:srgbClr val="333333">
              <a:alpha val="31000"/>
            </a:srgbClr>
          </a:solidFill>
          <a:ln w="9525">
            <a:noFill/>
            <a:miter lim="800000"/>
            <a:headEnd/>
            <a:tailEnd/>
          </a:ln>
          <a:effectLst/>
        </p:spPr>
        <p:txBody>
          <a:bodyPr wrap="none" anchor="ctr"/>
          <a:lstStyle/>
          <a:p>
            <a:endParaRPr lang="en-US">
              <a:latin typeface="Arial"/>
              <a:cs typeface="Arial"/>
            </a:endParaRPr>
          </a:p>
        </p:txBody>
      </p:sp>
      <p:sp>
        <p:nvSpPr>
          <p:cNvPr id="16" name="Rectangle 14"/>
          <p:cNvSpPr>
            <a:spLocks noChangeArrowheads="1"/>
          </p:cNvSpPr>
          <p:nvPr/>
        </p:nvSpPr>
        <p:spPr bwMode="auto">
          <a:xfrm>
            <a:off x="2990850" y="2266950"/>
            <a:ext cx="593725" cy="412750"/>
          </a:xfrm>
          <a:prstGeom prst="rect">
            <a:avLst/>
          </a:prstGeom>
          <a:solidFill>
            <a:srgbClr val="777777"/>
          </a:solidFill>
          <a:ln w="9525">
            <a:noFill/>
            <a:miter lim="800000"/>
            <a:headEnd/>
            <a:tailEnd/>
          </a:ln>
          <a:effectLst/>
        </p:spPr>
        <p:txBody>
          <a:bodyPr wrap="none" anchor="ctr"/>
          <a:lstStyle/>
          <a:p>
            <a:endParaRPr lang="en-US">
              <a:latin typeface="Arial"/>
              <a:cs typeface="Arial"/>
            </a:endParaRPr>
          </a:p>
        </p:txBody>
      </p:sp>
      <p:sp>
        <p:nvSpPr>
          <p:cNvPr id="17" name="Rectangle 15"/>
          <p:cNvSpPr>
            <a:spLocks noChangeArrowheads="1"/>
          </p:cNvSpPr>
          <p:nvPr/>
        </p:nvSpPr>
        <p:spPr bwMode="auto">
          <a:xfrm>
            <a:off x="5710237" y="2003425"/>
            <a:ext cx="146050" cy="501650"/>
          </a:xfrm>
          <a:prstGeom prst="rect">
            <a:avLst/>
          </a:prstGeom>
          <a:solidFill>
            <a:srgbClr val="777777"/>
          </a:solidFill>
          <a:ln w="9525">
            <a:noFill/>
            <a:miter lim="800000"/>
            <a:headEnd/>
            <a:tailEnd/>
          </a:ln>
          <a:effectLst/>
        </p:spPr>
        <p:txBody>
          <a:bodyPr wrap="none" anchor="ctr"/>
          <a:lstStyle/>
          <a:p>
            <a:endParaRPr lang="en-US">
              <a:latin typeface="Arial"/>
              <a:cs typeface="Arial"/>
            </a:endParaRPr>
          </a:p>
        </p:txBody>
      </p:sp>
      <p:sp>
        <p:nvSpPr>
          <p:cNvPr id="18" name="Rectangle 16"/>
          <p:cNvSpPr>
            <a:spLocks noChangeArrowheads="1"/>
          </p:cNvSpPr>
          <p:nvPr/>
        </p:nvSpPr>
        <p:spPr bwMode="auto">
          <a:xfrm>
            <a:off x="5710237" y="1265238"/>
            <a:ext cx="147638" cy="500062"/>
          </a:xfrm>
          <a:prstGeom prst="rect">
            <a:avLst/>
          </a:prstGeom>
          <a:solidFill>
            <a:srgbClr val="777777"/>
          </a:solidFill>
          <a:ln w="9525">
            <a:noFill/>
            <a:miter lim="800000"/>
            <a:headEnd/>
            <a:tailEnd/>
          </a:ln>
          <a:effectLst/>
        </p:spPr>
        <p:txBody>
          <a:bodyPr wrap="none" anchor="ctr"/>
          <a:lstStyle/>
          <a:p>
            <a:endParaRPr lang="en-US">
              <a:latin typeface="Arial"/>
              <a:cs typeface="Arial"/>
            </a:endParaRPr>
          </a:p>
        </p:txBody>
      </p:sp>
      <p:sp>
        <p:nvSpPr>
          <p:cNvPr id="19" name="Text Box 17"/>
          <p:cNvSpPr txBox="1">
            <a:spLocks noChangeArrowheads="1"/>
          </p:cNvSpPr>
          <p:nvPr/>
        </p:nvSpPr>
        <p:spPr bwMode="auto">
          <a:xfrm>
            <a:off x="733425" y="2220913"/>
            <a:ext cx="1419225" cy="400110"/>
          </a:xfrm>
          <a:prstGeom prst="rect">
            <a:avLst/>
          </a:prstGeom>
          <a:noFill/>
          <a:ln w="9525">
            <a:noFill/>
            <a:miter lim="800000"/>
            <a:headEnd/>
            <a:tailEnd/>
          </a:ln>
          <a:effectLst/>
        </p:spPr>
        <p:txBody>
          <a:bodyPr>
            <a:spAutoFit/>
          </a:bodyPr>
          <a:lstStyle/>
          <a:p>
            <a:pPr algn="ctr">
              <a:spcBef>
                <a:spcPct val="50000"/>
              </a:spcBef>
              <a:buNone/>
            </a:pPr>
            <a:r>
              <a:rPr lang="en-US" sz="1000" b="1" dirty="0">
                <a:latin typeface="Arial"/>
                <a:ea typeface="ＭＳ Ｐゴシック" pitchFamily="34" charset="-128"/>
                <a:cs typeface="Arial"/>
              </a:rPr>
              <a:t>Electron beam generator, ~20 MeV</a:t>
            </a:r>
          </a:p>
        </p:txBody>
      </p:sp>
      <p:sp>
        <p:nvSpPr>
          <p:cNvPr id="20" name="Text Box 18"/>
          <p:cNvSpPr txBox="1">
            <a:spLocks noChangeArrowheads="1"/>
          </p:cNvSpPr>
          <p:nvPr/>
        </p:nvSpPr>
        <p:spPr bwMode="auto">
          <a:xfrm>
            <a:off x="2871787" y="2693988"/>
            <a:ext cx="846138" cy="400110"/>
          </a:xfrm>
          <a:prstGeom prst="rect">
            <a:avLst/>
          </a:prstGeom>
          <a:noFill/>
          <a:ln w="9525">
            <a:noFill/>
            <a:miter lim="800000"/>
            <a:headEnd/>
            <a:tailEnd/>
          </a:ln>
          <a:effectLst/>
        </p:spPr>
        <p:txBody>
          <a:bodyPr>
            <a:spAutoFit/>
          </a:bodyPr>
          <a:lstStyle/>
          <a:p>
            <a:pPr algn="ctr">
              <a:buNone/>
            </a:pPr>
            <a:r>
              <a:rPr lang="en-US" sz="1000" b="1" dirty="0">
                <a:latin typeface="Arial"/>
                <a:ea typeface="ＭＳ Ｐゴシック" pitchFamily="34" charset="-128"/>
                <a:cs typeface="Arial"/>
              </a:rPr>
              <a:t>e-beam dump</a:t>
            </a:r>
          </a:p>
        </p:txBody>
      </p:sp>
      <p:sp>
        <p:nvSpPr>
          <p:cNvPr id="21" name="Text Box 19"/>
          <p:cNvSpPr txBox="1">
            <a:spLocks noChangeArrowheads="1"/>
          </p:cNvSpPr>
          <p:nvPr/>
        </p:nvSpPr>
        <p:spPr bwMode="auto">
          <a:xfrm>
            <a:off x="2525712" y="1270530"/>
            <a:ext cx="881063" cy="400110"/>
          </a:xfrm>
          <a:prstGeom prst="rect">
            <a:avLst/>
          </a:prstGeom>
          <a:noFill/>
          <a:ln w="9525">
            <a:noFill/>
            <a:miter lim="800000"/>
            <a:headEnd/>
            <a:tailEnd/>
          </a:ln>
          <a:effectLst/>
        </p:spPr>
        <p:txBody>
          <a:bodyPr>
            <a:spAutoFit/>
          </a:bodyPr>
          <a:lstStyle/>
          <a:p>
            <a:pPr algn="ctr">
              <a:buNone/>
            </a:pPr>
            <a:r>
              <a:rPr lang="en-US" sz="1000" b="1" dirty="0">
                <a:latin typeface="Arial"/>
                <a:ea typeface="ＭＳ Ｐゴシック" pitchFamily="34" charset="-128"/>
                <a:cs typeface="Arial"/>
              </a:rPr>
              <a:t>Thin high-Z target</a:t>
            </a:r>
          </a:p>
        </p:txBody>
      </p:sp>
      <p:sp>
        <p:nvSpPr>
          <p:cNvPr id="22" name="Text Box 20"/>
          <p:cNvSpPr txBox="1">
            <a:spLocks noChangeArrowheads="1"/>
          </p:cNvSpPr>
          <p:nvPr/>
        </p:nvSpPr>
        <p:spPr bwMode="auto">
          <a:xfrm>
            <a:off x="2341561" y="1664759"/>
            <a:ext cx="461434" cy="276999"/>
          </a:xfrm>
          <a:prstGeom prst="rect">
            <a:avLst/>
          </a:prstGeom>
          <a:noFill/>
          <a:ln w="9525">
            <a:noFill/>
            <a:miter lim="800000"/>
            <a:headEnd/>
            <a:tailEnd/>
          </a:ln>
          <a:effectLst/>
        </p:spPr>
        <p:txBody>
          <a:bodyPr wrap="square">
            <a:spAutoFit/>
          </a:bodyPr>
          <a:lstStyle/>
          <a:p>
            <a:pPr algn="ctr">
              <a:buNone/>
            </a:pPr>
            <a:r>
              <a:rPr lang="en-US" sz="1200" b="1" dirty="0">
                <a:latin typeface="Arial"/>
                <a:ea typeface="ＭＳ Ｐゴシック" pitchFamily="34" charset="-128"/>
                <a:cs typeface="Arial"/>
              </a:rPr>
              <a:t>e</a:t>
            </a:r>
            <a:r>
              <a:rPr lang="en-US" sz="1200" b="1" baseline="30000" dirty="0">
                <a:latin typeface="Arial"/>
                <a:ea typeface="ＭＳ Ｐゴシック" pitchFamily="34" charset="-128"/>
                <a:cs typeface="Arial"/>
              </a:rPr>
              <a:t>-</a:t>
            </a:r>
            <a:endParaRPr lang="en-US" sz="1200" b="1" dirty="0">
              <a:latin typeface="Arial"/>
              <a:ea typeface="ＭＳ Ｐゴシック" pitchFamily="34" charset="-128"/>
              <a:cs typeface="Arial"/>
            </a:endParaRPr>
          </a:p>
        </p:txBody>
      </p:sp>
      <p:sp>
        <p:nvSpPr>
          <p:cNvPr id="23" name="Text Box 21"/>
          <p:cNvSpPr txBox="1">
            <a:spLocks noChangeArrowheads="1"/>
          </p:cNvSpPr>
          <p:nvPr/>
        </p:nvSpPr>
        <p:spPr bwMode="auto">
          <a:xfrm>
            <a:off x="2994553" y="1597024"/>
            <a:ext cx="612775" cy="307777"/>
          </a:xfrm>
          <a:prstGeom prst="rect">
            <a:avLst/>
          </a:prstGeom>
          <a:noFill/>
          <a:ln w="9525">
            <a:noFill/>
            <a:miter lim="800000"/>
            <a:headEnd/>
            <a:tailEnd/>
          </a:ln>
          <a:effectLst/>
        </p:spPr>
        <p:txBody>
          <a:bodyPr wrap="square">
            <a:spAutoFit/>
          </a:bodyPr>
          <a:lstStyle/>
          <a:p>
            <a:pPr algn="ctr">
              <a:buNone/>
            </a:pPr>
            <a:r>
              <a:rPr lang="en-US" sz="1400" b="1" dirty="0">
                <a:solidFill>
                  <a:srgbClr val="009900"/>
                </a:solidFill>
                <a:latin typeface="Arial"/>
                <a:ea typeface="ＭＳ Ｐゴシック" pitchFamily="34" charset="-128"/>
                <a:cs typeface="Arial"/>
              </a:rPr>
              <a:t>g</a:t>
            </a:r>
            <a:r>
              <a:rPr lang="en-US" sz="1200" b="1" dirty="0">
                <a:solidFill>
                  <a:srgbClr val="009900"/>
                </a:solidFill>
                <a:latin typeface="Arial"/>
                <a:ea typeface="ＭＳ Ｐゴシック" pitchFamily="34" charset="-128"/>
                <a:cs typeface="Arial"/>
              </a:rPr>
              <a:t>’s</a:t>
            </a:r>
          </a:p>
        </p:txBody>
      </p:sp>
      <p:sp>
        <p:nvSpPr>
          <p:cNvPr id="24" name="Text Box 22"/>
          <p:cNvSpPr txBox="1">
            <a:spLocks noChangeArrowheads="1"/>
          </p:cNvSpPr>
          <p:nvPr/>
        </p:nvSpPr>
        <p:spPr bwMode="auto">
          <a:xfrm>
            <a:off x="3627437" y="1379538"/>
            <a:ext cx="738188" cy="246221"/>
          </a:xfrm>
          <a:prstGeom prst="rect">
            <a:avLst/>
          </a:prstGeom>
          <a:noFill/>
          <a:ln w="9525">
            <a:noFill/>
            <a:miter lim="800000"/>
            <a:headEnd/>
            <a:tailEnd/>
          </a:ln>
          <a:effectLst/>
        </p:spPr>
        <p:txBody>
          <a:bodyPr>
            <a:spAutoFit/>
          </a:bodyPr>
          <a:lstStyle/>
          <a:p>
            <a:pPr algn="ctr">
              <a:buNone/>
            </a:pPr>
            <a:r>
              <a:rPr lang="en-US" sz="1000" b="1" dirty="0">
                <a:latin typeface="Arial"/>
                <a:ea typeface="ＭＳ Ｐゴシック" pitchFamily="34" charset="-128"/>
                <a:cs typeface="Arial"/>
              </a:rPr>
              <a:t>Filter</a:t>
            </a:r>
          </a:p>
        </p:txBody>
      </p:sp>
      <p:sp>
        <p:nvSpPr>
          <p:cNvPr id="25" name="Text Box 23"/>
          <p:cNvSpPr txBox="1">
            <a:spLocks noChangeArrowheads="1"/>
          </p:cNvSpPr>
          <p:nvPr/>
        </p:nvSpPr>
        <p:spPr bwMode="auto">
          <a:xfrm>
            <a:off x="4581525" y="2384425"/>
            <a:ext cx="862012" cy="246221"/>
          </a:xfrm>
          <a:prstGeom prst="rect">
            <a:avLst/>
          </a:prstGeom>
          <a:noFill/>
          <a:ln w="9525">
            <a:noFill/>
            <a:miter lim="800000"/>
            <a:headEnd/>
            <a:tailEnd/>
          </a:ln>
          <a:effectLst/>
        </p:spPr>
        <p:txBody>
          <a:bodyPr>
            <a:spAutoFit/>
          </a:bodyPr>
          <a:lstStyle/>
          <a:p>
            <a:pPr algn="ctr">
              <a:buNone/>
            </a:pPr>
            <a:r>
              <a:rPr lang="en-US" sz="1000" b="1" dirty="0">
                <a:latin typeface="Arial"/>
                <a:ea typeface="ＭＳ Ｐゴシック" pitchFamily="34" charset="-128"/>
                <a:cs typeface="Arial"/>
              </a:rPr>
              <a:t>Collimator</a:t>
            </a:r>
          </a:p>
        </p:txBody>
      </p:sp>
      <p:grpSp>
        <p:nvGrpSpPr>
          <p:cNvPr id="3" name="Group 25"/>
          <p:cNvGrpSpPr>
            <a:grpSpLocks/>
          </p:cNvGrpSpPr>
          <p:nvPr/>
        </p:nvGrpSpPr>
        <p:grpSpPr bwMode="auto">
          <a:xfrm>
            <a:off x="4013200" y="2446338"/>
            <a:ext cx="4306887" cy="2171700"/>
            <a:chOff x="2075" y="1407"/>
            <a:chExt cx="2788" cy="1416"/>
          </a:xfrm>
        </p:grpSpPr>
        <p:sp>
          <p:nvSpPr>
            <p:cNvPr id="27" name="Text Box 26"/>
            <p:cNvSpPr txBox="1">
              <a:spLocks noChangeArrowheads="1"/>
            </p:cNvSpPr>
            <p:nvPr/>
          </p:nvSpPr>
          <p:spPr bwMode="auto">
            <a:xfrm>
              <a:off x="2862" y="2353"/>
              <a:ext cx="236" cy="137"/>
            </a:xfrm>
            <a:prstGeom prst="rect">
              <a:avLst/>
            </a:prstGeom>
            <a:solidFill>
              <a:srgbClr val="FFFFFF"/>
            </a:solidFill>
            <a:ln w="9525">
              <a:noFill/>
              <a:miter lim="800000"/>
              <a:headEnd/>
              <a:tailEnd/>
            </a:ln>
          </p:spPr>
          <p:txBody>
            <a:bodyPr/>
            <a:lstStyle/>
            <a:p>
              <a:pPr algn="ctr">
                <a:buNone/>
              </a:pPr>
              <a:r>
                <a:rPr lang="en-US" sz="800" dirty="0">
                  <a:latin typeface="Arial"/>
                  <a:ea typeface="ＭＳ Ｐゴシック" pitchFamily="34" charset="-128"/>
                  <a:cs typeface="Arial"/>
                </a:rPr>
                <a:t>Fe</a:t>
              </a:r>
            </a:p>
          </p:txBody>
        </p:sp>
        <p:sp>
          <p:nvSpPr>
            <p:cNvPr id="28" name="Text Box 27"/>
            <p:cNvSpPr txBox="1">
              <a:spLocks noChangeArrowheads="1"/>
            </p:cNvSpPr>
            <p:nvPr/>
          </p:nvSpPr>
          <p:spPr bwMode="auto">
            <a:xfrm>
              <a:off x="3587" y="2160"/>
              <a:ext cx="235" cy="136"/>
            </a:xfrm>
            <a:prstGeom prst="rect">
              <a:avLst/>
            </a:prstGeom>
            <a:solidFill>
              <a:srgbClr val="FFFFFF"/>
            </a:solidFill>
            <a:ln w="9525">
              <a:noFill/>
              <a:miter lim="800000"/>
              <a:headEnd/>
              <a:tailEnd/>
            </a:ln>
          </p:spPr>
          <p:txBody>
            <a:bodyPr/>
            <a:lstStyle/>
            <a:p>
              <a:pPr algn="ctr">
                <a:buNone/>
              </a:pPr>
              <a:r>
                <a:rPr lang="en-US" sz="800" dirty="0">
                  <a:latin typeface="Arial"/>
                  <a:ea typeface="ＭＳ Ｐゴシック" pitchFamily="34" charset="-128"/>
                  <a:cs typeface="Arial"/>
                </a:rPr>
                <a:t>Pb</a:t>
              </a:r>
            </a:p>
          </p:txBody>
        </p:sp>
        <p:sp>
          <p:nvSpPr>
            <p:cNvPr id="29" name="Text Box 28"/>
            <p:cNvSpPr txBox="1">
              <a:spLocks noChangeArrowheads="1"/>
            </p:cNvSpPr>
            <p:nvPr/>
          </p:nvSpPr>
          <p:spPr bwMode="auto">
            <a:xfrm>
              <a:off x="3116" y="2413"/>
              <a:ext cx="395" cy="137"/>
            </a:xfrm>
            <a:prstGeom prst="rect">
              <a:avLst/>
            </a:prstGeom>
            <a:solidFill>
              <a:srgbClr val="FFFFFF"/>
            </a:solidFill>
            <a:ln w="9525">
              <a:noFill/>
              <a:miter lim="800000"/>
              <a:headEnd/>
              <a:tailEnd/>
            </a:ln>
          </p:spPr>
          <p:txBody>
            <a:bodyPr/>
            <a:lstStyle/>
            <a:p>
              <a:pPr algn="ctr">
                <a:buNone/>
              </a:pPr>
              <a:r>
                <a:rPr lang="en-US" sz="800" b="1" dirty="0">
                  <a:latin typeface="Arial"/>
                  <a:ea typeface="ＭＳ Ｐゴシック" pitchFamily="34" charset="-128"/>
                  <a:cs typeface="Arial"/>
                </a:rPr>
                <a:t>CH</a:t>
              </a:r>
              <a:r>
                <a:rPr lang="en-US" sz="800" b="1" baseline="-25000" dirty="0">
                  <a:latin typeface="Arial"/>
                  <a:ea typeface="ＭＳ Ｐゴシック" pitchFamily="34" charset="-128"/>
                  <a:cs typeface="Arial"/>
                </a:rPr>
                <a:t>2</a:t>
              </a:r>
              <a:endParaRPr lang="en-US" sz="800" dirty="0">
                <a:latin typeface="Arial"/>
                <a:ea typeface="ＭＳ Ｐゴシック" pitchFamily="34" charset="-128"/>
                <a:cs typeface="Arial"/>
              </a:endParaRPr>
            </a:p>
          </p:txBody>
        </p:sp>
        <p:sp>
          <p:nvSpPr>
            <p:cNvPr id="30" name="Text Box 29"/>
            <p:cNvSpPr txBox="1">
              <a:spLocks noChangeArrowheads="1"/>
            </p:cNvSpPr>
            <p:nvPr/>
          </p:nvSpPr>
          <p:spPr bwMode="auto">
            <a:xfrm>
              <a:off x="3453" y="1897"/>
              <a:ext cx="475" cy="138"/>
            </a:xfrm>
            <a:prstGeom prst="rect">
              <a:avLst/>
            </a:prstGeom>
            <a:solidFill>
              <a:srgbClr val="FFFFFF"/>
            </a:solidFill>
            <a:ln w="9525">
              <a:noFill/>
              <a:miter lim="800000"/>
              <a:headEnd/>
              <a:tailEnd/>
            </a:ln>
          </p:spPr>
          <p:txBody>
            <a:bodyPr/>
            <a:lstStyle/>
            <a:p>
              <a:pPr algn="ctr">
                <a:buNone/>
              </a:pPr>
              <a:r>
                <a:rPr lang="en-US" sz="800" dirty="0">
                  <a:latin typeface="Arial"/>
                  <a:ea typeface="ＭＳ Ｐゴシック" pitchFamily="34" charset="-128"/>
                  <a:cs typeface="Arial"/>
                </a:rPr>
                <a:t>U or Pb</a:t>
              </a:r>
            </a:p>
          </p:txBody>
        </p:sp>
        <p:sp>
          <p:nvSpPr>
            <p:cNvPr id="31" name="Oval 31"/>
            <p:cNvSpPr>
              <a:spLocks noChangeArrowheads="1"/>
            </p:cNvSpPr>
            <p:nvPr/>
          </p:nvSpPr>
          <p:spPr bwMode="auto">
            <a:xfrm>
              <a:off x="3486" y="2014"/>
              <a:ext cx="195" cy="185"/>
            </a:xfrm>
            <a:prstGeom prst="ellipse">
              <a:avLst/>
            </a:prstGeom>
            <a:solidFill>
              <a:srgbClr val="C0C0C0"/>
            </a:solidFill>
            <a:ln w="57150">
              <a:solidFill>
                <a:srgbClr val="808080"/>
              </a:solidFill>
              <a:round/>
              <a:headEnd/>
              <a:tailEnd/>
            </a:ln>
          </p:spPr>
          <p:txBody>
            <a:bodyPr/>
            <a:lstStyle/>
            <a:p>
              <a:endParaRPr lang="en-US">
                <a:latin typeface="Arial"/>
                <a:cs typeface="Arial"/>
              </a:endParaRPr>
            </a:p>
          </p:txBody>
        </p:sp>
        <p:sp>
          <p:nvSpPr>
            <p:cNvPr id="32" name="Line 32"/>
            <p:cNvSpPr>
              <a:spLocks noChangeShapeType="1"/>
            </p:cNvSpPr>
            <p:nvPr/>
          </p:nvSpPr>
          <p:spPr bwMode="auto">
            <a:xfrm flipH="1">
              <a:off x="3636" y="2002"/>
              <a:ext cx="89" cy="61"/>
            </a:xfrm>
            <a:prstGeom prst="line">
              <a:avLst/>
            </a:prstGeom>
            <a:noFill/>
            <a:ln w="19050">
              <a:solidFill>
                <a:schemeClr val="tx1"/>
              </a:solidFill>
              <a:round/>
              <a:headEnd/>
              <a:tailEnd/>
            </a:ln>
            <a:effectLst/>
          </p:spPr>
          <p:txBody>
            <a:bodyPr/>
            <a:lstStyle/>
            <a:p>
              <a:endParaRPr lang="en-US">
                <a:latin typeface="Arial"/>
                <a:cs typeface="Arial"/>
              </a:endParaRPr>
            </a:p>
          </p:txBody>
        </p:sp>
        <p:sp>
          <p:nvSpPr>
            <p:cNvPr id="33" name="Text Box 33"/>
            <p:cNvSpPr txBox="1">
              <a:spLocks noChangeArrowheads="1"/>
            </p:cNvSpPr>
            <p:nvPr/>
          </p:nvSpPr>
          <p:spPr bwMode="auto">
            <a:xfrm>
              <a:off x="2828" y="1741"/>
              <a:ext cx="220" cy="161"/>
            </a:xfrm>
            <a:prstGeom prst="rect">
              <a:avLst/>
            </a:prstGeom>
            <a:noFill/>
            <a:ln w="9525">
              <a:noFill/>
              <a:miter lim="800000"/>
              <a:headEnd/>
              <a:tailEnd/>
            </a:ln>
            <a:effectLst/>
          </p:spPr>
          <p:txBody>
            <a:bodyPr>
              <a:spAutoFit/>
            </a:bodyPr>
            <a:lstStyle/>
            <a:p>
              <a:pPr>
                <a:spcBef>
                  <a:spcPct val="50000"/>
                </a:spcBef>
                <a:buNone/>
              </a:pPr>
              <a:r>
                <a:rPr lang="en-US" sz="1000" b="1" dirty="0">
                  <a:solidFill>
                    <a:srgbClr val="33CC33"/>
                  </a:solidFill>
                  <a:latin typeface="Arial"/>
                  <a:ea typeface="ＭＳ Ｐゴシック" pitchFamily="34" charset="-128"/>
                  <a:cs typeface="Arial"/>
                </a:rPr>
                <a:t>g</a:t>
              </a:r>
            </a:p>
          </p:txBody>
        </p:sp>
        <p:sp>
          <p:nvSpPr>
            <p:cNvPr id="34" name="Text Box 34"/>
            <p:cNvSpPr txBox="1">
              <a:spLocks noChangeArrowheads="1"/>
            </p:cNvSpPr>
            <p:nvPr/>
          </p:nvSpPr>
          <p:spPr bwMode="auto">
            <a:xfrm>
              <a:off x="2075" y="1902"/>
              <a:ext cx="547" cy="462"/>
            </a:xfrm>
            <a:prstGeom prst="rect">
              <a:avLst/>
            </a:prstGeom>
            <a:noFill/>
            <a:ln w="9525">
              <a:noFill/>
              <a:miter lim="800000"/>
              <a:headEnd/>
              <a:tailEnd/>
            </a:ln>
            <a:effectLst/>
          </p:spPr>
          <p:txBody>
            <a:bodyPr>
              <a:spAutoFit/>
            </a:bodyPr>
            <a:lstStyle/>
            <a:p>
              <a:pPr algn="ctr">
                <a:spcBef>
                  <a:spcPct val="50000"/>
                </a:spcBef>
                <a:buNone/>
              </a:pPr>
              <a:r>
                <a:rPr lang="en-US" sz="1000" b="1" dirty="0">
                  <a:solidFill>
                    <a:srgbClr val="33CC33"/>
                  </a:solidFill>
                  <a:latin typeface="Arial"/>
                  <a:ea typeface="ＭＳ Ｐゴシック" pitchFamily="34" charset="-128"/>
                  <a:cs typeface="Arial"/>
                </a:rPr>
                <a:t>20 MV  thin-target, filtered, </a:t>
              </a:r>
              <a:r>
                <a:rPr lang="en-US" sz="1000" b="1" dirty="0" err="1">
                  <a:solidFill>
                    <a:srgbClr val="33CC33"/>
                  </a:solidFill>
                  <a:latin typeface="Arial"/>
                  <a:ea typeface="ＭＳ Ｐゴシック" pitchFamily="34" charset="-128"/>
                  <a:cs typeface="Arial"/>
                </a:rPr>
                <a:t>brems</a:t>
              </a:r>
              <a:endParaRPr lang="en-US" sz="1000" b="1" dirty="0">
                <a:solidFill>
                  <a:srgbClr val="33CC33"/>
                </a:solidFill>
                <a:latin typeface="Arial"/>
                <a:ea typeface="ＭＳ Ｐゴシック" pitchFamily="34" charset="-128"/>
                <a:cs typeface="Arial"/>
              </a:endParaRPr>
            </a:p>
          </p:txBody>
        </p:sp>
        <p:sp>
          <p:nvSpPr>
            <p:cNvPr id="35" name="Line 35"/>
            <p:cNvSpPr>
              <a:spLocks noChangeShapeType="1"/>
            </p:cNvSpPr>
            <p:nvPr/>
          </p:nvSpPr>
          <p:spPr bwMode="auto">
            <a:xfrm rot="5400000" flipV="1">
              <a:off x="3579" y="1028"/>
              <a:ext cx="1" cy="1026"/>
            </a:xfrm>
            <a:prstGeom prst="line">
              <a:avLst/>
            </a:prstGeom>
            <a:noFill/>
            <a:ln w="12700">
              <a:solidFill>
                <a:schemeClr val="tx1"/>
              </a:solidFill>
              <a:round/>
              <a:headEnd type="triangle" w="med" len="med"/>
              <a:tailEnd type="triangle" w="med" len="med"/>
            </a:ln>
            <a:effectLst/>
          </p:spPr>
          <p:txBody>
            <a:bodyPr/>
            <a:lstStyle/>
            <a:p>
              <a:endParaRPr lang="en-US">
                <a:latin typeface="Arial"/>
                <a:cs typeface="Arial"/>
              </a:endParaRPr>
            </a:p>
          </p:txBody>
        </p:sp>
        <p:sp>
          <p:nvSpPr>
            <p:cNvPr id="36" name="Text Box 36"/>
            <p:cNvSpPr txBox="1">
              <a:spLocks noChangeArrowheads="1"/>
            </p:cNvSpPr>
            <p:nvPr/>
          </p:nvSpPr>
          <p:spPr bwMode="auto">
            <a:xfrm>
              <a:off x="3410" y="1455"/>
              <a:ext cx="358" cy="140"/>
            </a:xfrm>
            <a:prstGeom prst="rect">
              <a:avLst/>
            </a:prstGeom>
            <a:solidFill>
              <a:schemeClr val="bg1"/>
            </a:solidFill>
            <a:ln w="9525">
              <a:noFill/>
              <a:miter lim="800000"/>
              <a:headEnd/>
              <a:tailEnd/>
            </a:ln>
            <a:effectLst/>
          </p:spPr>
          <p:txBody>
            <a:bodyPr>
              <a:spAutoFit/>
            </a:bodyPr>
            <a:lstStyle/>
            <a:p>
              <a:pPr algn="ctr">
                <a:spcBef>
                  <a:spcPct val="50000"/>
                </a:spcBef>
                <a:buNone/>
              </a:pPr>
              <a:r>
                <a:rPr lang="en-US" sz="800" b="1" dirty="0">
                  <a:latin typeface="Arial"/>
                  <a:ea typeface="ＭＳ Ｐゴシック" pitchFamily="34" charset="-128"/>
                  <a:cs typeface="Arial"/>
                </a:rPr>
                <a:t>100 cm</a:t>
              </a:r>
            </a:p>
          </p:txBody>
        </p:sp>
        <p:grpSp>
          <p:nvGrpSpPr>
            <p:cNvPr id="26" name="Group 37"/>
            <p:cNvGrpSpPr>
              <a:grpSpLocks/>
            </p:cNvGrpSpPr>
            <p:nvPr/>
          </p:nvGrpSpPr>
          <p:grpSpPr bwMode="auto">
            <a:xfrm>
              <a:off x="2584" y="1911"/>
              <a:ext cx="920" cy="409"/>
              <a:chOff x="1550" y="2284"/>
              <a:chExt cx="1368" cy="644"/>
            </a:xfrm>
          </p:grpSpPr>
          <p:sp>
            <p:nvSpPr>
              <p:cNvPr id="51" name="Line 38"/>
              <p:cNvSpPr>
                <a:spLocks noChangeShapeType="1"/>
              </p:cNvSpPr>
              <p:nvPr/>
            </p:nvSpPr>
            <p:spPr bwMode="auto">
              <a:xfrm>
                <a:off x="1559" y="2524"/>
                <a:ext cx="1359" cy="0"/>
              </a:xfrm>
              <a:prstGeom prst="line">
                <a:avLst/>
              </a:prstGeom>
              <a:noFill/>
              <a:ln w="19050">
                <a:solidFill>
                  <a:srgbClr val="33CC33"/>
                </a:solidFill>
                <a:round/>
                <a:headEnd/>
                <a:tailEnd type="triangle" w="med" len="med"/>
              </a:ln>
              <a:effectLst/>
            </p:spPr>
            <p:txBody>
              <a:bodyPr/>
              <a:lstStyle/>
              <a:p>
                <a:endParaRPr lang="en-US">
                  <a:latin typeface="Arial"/>
                  <a:cs typeface="Arial"/>
                </a:endParaRPr>
              </a:p>
            </p:txBody>
          </p:sp>
          <p:sp>
            <p:nvSpPr>
              <p:cNvPr id="52" name="Line 39"/>
              <p:cNvSpPr>
                <a:spLocks noChangeShapeType="1"/>
              </p:cNvSpPr>
              <p:nvPr/>
            </p:nvSpPr>
            <p:spPr bwMode="auto">
              <a:xfrm>
                <a:off x="1553" y="2607"/>
                <a:ext cx="1359" cy="0"/>
              </a:xfrm>
              <a:prstGeom prst="line">
                <a:avLst/>
              </a:prstGeom>
              <a:noFill/>
              <a:ln w="19050">
                <a:solidFill>
                  <a:srgbClr val="33CC33"/>
                </a:solidFill>
                <a:round/>
                <a:headEnd/>
                <a:tailEnd type="triangle" w="med" len="med"/>
              </a:ln>
              <a:effectLst/>
            </p:spPr>
            <p:txBody>
              <a:bodyPr/>
              <a:lstStyle/>
              <a:p>
                <a:endParaRPr lang="en-US">
                  <a:latin typeface="Arial"/>
                  <a:cs typeface="Arial"/>
                </a:endParaRPr>
              </a:p>
            </p:txBody>
          </p:sp>
          <p:sp>
            <p:nvSpPr>
              <p:cNvPr id="53" name="Line 40"/>
              <p:cNvSpPr>
                <a:spLocks noChangeShapeType="1"/>
              </p:cNvSpPr>
              <p:nvPr/>
            </p:nvSpPr>
            <p:spPr bwMode="auto">
              <a:xfrm>
                <a:off x="1559" y="2690"/>
                <a:ext cx="1359" cy="0"/>
              </a:xfrm>
              <a:prstGeom prst="line">
                <a:avLst/>
              </a:prstGeom>
              <a:noFill/>
              <a:ln w="19050">
                <a:solidFill>
                  <a:srgbClr val="33CC33"/>
                </a:solidFill>
                <a:round/>
                <a:headEnd/>
                <a:tailEnd type="triangle" w="med" len="med"/>
              </a:ln>
              <a:effectLst/>
            </p:spPr>
            <p:txBody>
              <a:bodyPr/>
              <a:lstStyle/>
              <a:p>
                <a:endParaRPr lang="en-US">
                  <a:latin typeface="Arial"/>
                  <a:cs typeface="Arial"/>
                </a:endParaRPr>
              </a:p>
            </p:txBody>
          </p:sp>
          <p:sp>
            <p:nvSpPr>
              <p:cNvPr id="54" name="Line 41"/>
              <p:cNvSpPr>
                <a:spLocks noChangeShapeType="1"/>
              </p:cNvSpPr>
              <p:nvPr/>
            </p:nvSpPr>
            <p:spPr bwMode="auto">
              <a:xfrm>
                <a:off x="1557" y="2774"/>
                <a:ext cx="1359" cy="0"/>
              </a:xfrm>
              <a:prstGeom prst="line">
                <a:avLst/>
              </a:prstGeom>
              <a:noFill/>
              <a:ln w="19050">
                <a:solidFill>
                  <a:srgbClr val="33CC33"/>
                </a:solidFill>
                <a:round/>
                <a:headEnd/>
                <a:tailEnd type="triangle" w="med" len="med"/>
              </a:ln>
              <a:effectLst/>
            </p:spPr>
            <p:txBody>
              <a:bodyPr/>
              <a:lstStyle/>
              <a:p>
                <a:endParaRPr lang="en-US">
                  <a:latin typeface="Arial"/>
                  <a:cs typeface="Arial"/>
                </a:endParaRPr>
              </a:p>
            </p:txBody>
          </p:sp>
          <p:sp>
            <p:nvSpPr>
              <p:cNvPr id="55" name="Line 42"/>
              <p:cNvSpPr>
                <a:spLocks noChangeShapeType="1"/>
              </p:cNvSpPr>
              <p:nvPr/>
            </p:nvSpPr>
            <p:spPr bwMode="auto">
              <a:xfrm>
                <a:off x="1557" y="2438"/>
                <a:ext cx="1359" cy="0"/>
              </a:xfrm>
              <a:prstGeom prst="line">
                <a:avLst/>
              </a:prstGeom>
              <a:noFill/>
              <a:ln w="19050">
                <a:solidFill>
                  <a:srgbClr val="33CC33"/>
                </a:solidFill>
                <a:round/>
                <a:headEnd/>
                <a:tailEnd type="triangle" w="med" len="med"/>
              </a:ln>
              <a:effectLst/>
            </p:spPr>
            <p:txBody>
              <a:bodyPr/>
              <a:lstStyle/>
              <a:p>
                <a:endParaRPr lang="en-US">
                  <a:latin typeface="Arial"/>
                  <a:cs typeface="Arial"/>
                </a:endParaRPr>
              </a:p>
            </p:txBody>
          </p:sp>
          <p:sp>
            <p:nvSpPr>
              <p:cNvPr id="56" name="Line 43"/>
              <p:cNvSpPr>
                <a:spLocks noChangeShapeType="1"/>
              </p:cNvSpPr>
              <p:nvPr/>
            </p:nvSpPr>
            <p:spPr bwMode="auto">
              <a:xfrm>
                <a:off x="1550" y="2851"/>
                <a:ext cx="1359" cy="0"/>
              </a:xfrm>
              <a:prstGeom prst="line">
                <a:avLst/>
              </a:prstGeom>
              <a:noFill/>
              <a:ln w="19050">
                <a:solidFill>
                  <a:srgbClr val="33CC33"/>
                </a:solidFill>
                <a:round/>
                <a:headEnd/>
                <a:tailEnd type="triangle" w="med" len="med"/>
              </a:ln>
              <a:effectLst/>
            </p:spPr>
            <p:txBody>
              <a:bodyPr/>
              <a:lstStyle/>
              <a:p>
                <a:endParaRPr lang="en-US">
                  <a:latin typeface="Arial"/>
                  <a:cs typeface="Arial"/>
                </a:endParaRPr>
              </a:p>
            </p:txBody>
          </p:sp>
          <p:sp>
            <p:nvSpPr>
              <p:cNvPr id="57" name="Line 44"/>
              <p:cNvSpPr>
                <a:spLocks noChangeShapeType="1"/>
              </p:cNvSpPr>
              <p:nvPr/>
            </p:nvSpPr>
            <p:spPr bwMode="auto">
              <a:xfrm>
                <a:off x="1557" y="2361"/>
                <a:ext cx="1359" cy="0"/>
              </a:xfrm>
              <a:prstGeom prst="line">
                <a:avLst/>
              </a:prstGeom>
              <a:noFill/>
              <a:ln w="19050">
                <a:solidFill>
                  <a:srgbClr val="33CC33"/>
                </a:solidFill>
                <a:round/>
                <a:headEnd/>
                <a:tailEnd type="triangle" w="med" len="med"/>
              </a:ln>
              <a:effectLst/>
            </p:spPr>
            <p:txBody>
              <a:bodyPr/>
              <a:lstStyle/>
              <a:p>
                <a:endParaRPr lang="en-US">
                  <a:latin typeface="Arial"/>
                  <a:cs typeface="Arial"/>
                </a:endParaRPr>
              </a:p>
            </p:txBody>
          </p:sp>
          <p:sp>
            <p:nvSpPr>
              <p:cNvPr id="58" name="Line 45"/>
              <p:cNvSpPr>
                <a:spLocks noChangeShapeType="1"/>
              </p:cNvSpPr>
              <p:nvPr/>
            </p:nvSpPr>
            <p:spPr bwMode="auto">
              <a:xfrm>
                <a:off x="1550" y="2928"/>
                <a:ext cx="1359" cy="0"/>
              </a:xfrm>
              <a:prstGeom prst="line">
                <a:avLst/>
              </a:prstGeom>
              <a:noFill/>
              <a:ln w="19050">
                <a:solidFill>
                  <a:srgbClr val="33CC33"/>
                </a:solidFill>
                <a:round/>
                <a:headEnd/>
                <a:tailEnd type="triangle" w="med" len="med"/>
              </a:ln>
              <a:effectLst/>
            </p:spPr>
            <p:txBody>
              <a:bodyPr/>
              <a:lstStyle/>
              <a:p>
                <a:endParaRPr lang="en-US" dirty="0">
                  <a:latin typeface="Arial"/>
                  <a:cs typeface="Arial"/>
                </a:endParaRPr>
              </a:p>
            </p:txBody>
          </p:sp>
          <p:sp>
            <p:nvSpPr>
              <p:cNvPr id="59" name="Line 46"/>
              <p:cNvSpPr>
                <a:spLocks noChangeShapeType="1"/>
              </p:cNvSpPr>
              <p:nvPr/>
            </p:nvSpPr>
            <p:spPr bwMode="auto">
              <a:xfrm>
                <a:off x="1550" y="2284"/>
                <a:ext cx="1359" cy="0"/>
              </a:xfrm>
              <a:prstGeom prst="line">
                <a:avLst/>
              </a:prstGeom>
              <a:noFill/>
              <a:ln w="19050">
                <a:solidFill>
                  <a:srgbClr val="33CC33"/>
                </a:solidFill>
                <a:round/>
                <a:headEnd/>
                <a:tailEnd type="triangle" w="med" len="med"/>
              </a:ln>
              <a:effectLst/>
            </p:spPr>
            <p:txBody>
              <a:bodyPr/>
              <a:lstStyle/>
              <a:p>
                <a:endParaRPr lang="en-US">
                  <a:latin typeface="Arial"/>
                  <a:cs typeface="Arial"/>
                </a:endParaRPr>
              </a:p>
            </p:txBody>
          </p:sp>
        </p:grpSp>
        <p:sp>
          <p:nvSpPr>
            <p:cNvPr id="38" name="Rectangle 47"/>
            <p:cNvSpPr>
              <a:spLocks noChangeArrowheads="1"/>
            </p:cNvSpPr>
            <p:nvPr/>
          </p:nvSpPr>
          <p:spPr bwMode="auto">
            <a:xfrm>
              <a:off x="2780" y="2587"/>
              <a:ext cx="2076" cy="236"/>
            </a:xfrm>
            <a:prstGeom prst="rect">
              <a:avLst/>
            </a:prstGeom>
            <a:solidFill>
              <a:schemeClr val="accent1"/>
            </a:solidFill>
            <a:ln w="28575">
              <a:solidFill>
                <a:schemeClr val="tx1"/>
              </a:solidFill>
              <a:miter lim="800000"/>
              <a:headEnd/>
              <a:tailEnd/>
            </a:ln>
            <a:effectLst/>
          </p:spPr>
          <p:txBody>
            <a:bodyPr wrap="none" anchor="ctr"/>
            <a:lstStyle/>
            <a:p>
              <a:endParaRPr lang="en-US">
                <a:latin typeface="Arial"/>
                <a:cs typeface="Arial"/>
              </a:endParaRPr>
            </a:p>
          </p:txBody>
        </p:sp>
        <p:sp>
          <p:nvSpPr>
            <p:cNvPr id="39" name="Rectangle 48"/>
            <p:cNvSpPr>
              <a:spLocks noChangeArrowheads="1"/>
            </p:cNvSpPr>
            <p:nvPr/>
          </p:nvSpPr>
          <p:spPr bwMode="auto">
            <a:xfrm rot="2575215">
              <a:off x="4237" y="1407"/>
              <a:ext cx="251" cy="95"/>
            </a:xfrm>
            <a:prstGeom prst="rect">
              <a:avLst/>
            </a:prstGeom>
            <a:solidFill>
              <a:srgbClr val="00CC66"/>
            </a:solidFill>
            <a:ln w="38100">
              <a:solidFill>
                <a:schemeClr val="tx1"/>
              </a:solidFill>
              <a:miter lim="800000"/>
              <a:headEnd/>
              <a:tailEnd/>
            </a:ln>
            <a:effectLst/>
          </p:spPr>
          <p:txBody>
            <a:bodyPr wrap="none" anchor="ctr"/>
            <a:lstStyle/>
            <a:p>
              <a:endParaRPr lang="en-US">
                <a:latin typeface="Arial"/>
                <a:cs typeface="Arial"/>
              </a:endParaRPr>
            </a:p>
          </p:txBody>
        </p:sp>
        <p:sp>
          <p:nvSpPr>
            <p:cNvPr id="40" name="Text Box 49"/>
            <p:cNvSpPr txBox="1">
              <a:spLocks noChangeArrowheads="1"/>
            </p:cNvSpPr>
            <p:nvPr/>
          </p:nvSpPr>
          <p:spPr bwMode="auto">
            <a:xfrm>
              <a:off x="4354" y="1591"/>
              <a:ext cx="509" cy="221"/>
            </a:xfrm>
            <a:prstGeom prst="rect">
              <a:avLst/>
            </a:prstGeom>
            <a:noFill/>
            <a:ln w="9525">
              <a:noFill/>
              <a:miter lim="800000"/>
              <a:headEnd/>
              <a:tailEnd/>
            </a:ln>
            <a:effectLst/>
          </p:spPr>
          <p:txBody>
            <a:bodyPr>
              <a:spAutoFit/>
            </a:bodyPr>
            <a:lstStyle/>
            <a:p>
              <a:pPr>
                <a:buNone/>
              </a:pPr>
              <a:r>
                <a:rPr lang="en-US" sz="800" b="1" dirty="0">
                  <a:solidFill>
                    <a:srgbClr val="000000"/>
                  </a:solidFill>
                  <a:latin typeface="Arial"/>
                  <a:ea typeface="ＭＳ Ｐゴシック" pitchFamily="34" charset="-128"/>
                  <a:cs typeface="Arial"/>
                </a:rPr>
                <a:t>Germanium detector  </a:t>
              </a:r>
            </a:p>
          </p:txBody>
        </p:sp>
        <p:sp>
          <p:nvSpPr>
            <p:cNvPr id="41" name="Line 50"/>
            <p:cNvSpPr>
              <a:spLocks noChangeShapeType="1"/>
            </p:cNvSpPr>
            <p:nvPr/>
          </p:nvSpPr>
          <p:spPr bwMode="auto">
            <a:xfrm>
              <a:off x="3587" y="2092"/>
              <a:ext cx="279" cy="51"/>
            </a:xfrm>
            <a:prstGeom prst="line">
              <a:avLst/>
            </a:prstGeom>
            <a:noFill/>
            <a:ln w="19050">
              <a:solidFill>
                <a:schemeClr val="tx1"/>
              </a:solidFill>
              <a:round/>
              <a:headEnd/>
              <a:tailEnd type="triangle" w="med" len="med"/>
            </a:ln>
            <a:effectLst/>
          </p:spPr>
          <p:txBody>
            <a:bodyPr/>
            <a:lstStyle/>
            <a:p>
              <a:endParaRPr lang="en-US">
                <a:latin typeface="Arial"/>
                <a:cs typeface="Arial"/>
              </a:endParaRPr>
            </a:p>
          </p:txBody>
        </p:sp>
        <p:sp>
          <p:nvSpPr>
            <p:cNvPr id="42" name="Line 51"/>
            <p:cNvSpPr>
              <a:spLocks noChangeShapeType="1"/>
            </p:cNvSpPr>
            <p:nvPr/>
          </p:nvSpPr>
          <p:spPr bwMode="auto">
            <a:xfrm flipV="1">
              <a:off x="3859" y="2052"/>
              <a:ext cx="21" cy="89"/>
            </a:xfrm>
            <a:prstGeom prst="line">
              <a:avLst/>
            </a:prstGeom>
            <a:noFill/>
            <a:ln w="19050">
              <a:solidFill>
                <a:schemeClr val="tx1"/>
              </a:solidFill>
              <a:round/>
              <a:headEnd/>
              <a:tailEnd type="triangle" w="med" len="med"/>
            </a:ln>
            <a:effectLst/>
          </p:spPr>
          <p:txBody>
            <a:bodyPr/>
            <a:lstStyle/>
            <a:p>
              <a:endParaRPr lang="en-US">
                <a:latin typeface="Arial"/>
                <a:cs typeface="Arial"/>
              </a:endParaRPr>
            </a:p>
          </p:txBody>
        </p:sp>
        <p:sp>
          <p:nvSpPr>
            <p:cNvPr id="43" name="Line 52"/>
            <p:cNvSpPr>
              <a:spLocks noChangeShapeType="1"/>
            </p:cNvSpPr>
            <p:nvPr/>
          </p:nvSpPr>
          <p:spPr bwMode="auto">
            <a:xfrm flipV="1">
              <a:off x="3879" y="1454"/>
              <a:ext cx="393" cy="605"/>
            </a:xfrm>
            <a:prstGeom prst="line">
              <a:avLst/>
            </a:prstGeom>
            <a:noFill/>
            <a:ln w="19050">
              <a:solidFill>
                <a:srgbClr val="008000"/>
              </a:solidFill>
              <a:round/>
              <a:headEnd/>
              <a:tailEnd type="triangle" w="med" len="med"/>
            </a:ln>
            <a:effectLst/>
          </p:spPr>
          <p:txBody>
            <a:bodyPr/>
            <a:lstStyle/>
            <a:p>
              <a:endParaRPr lang="en-US">
                <a:latin typeface="Arial"/>
                <a:cs typeface="Arial"/>
              </a:endParaRPr>
            </a:p>
          </p:txBody>
        </p:sp>
        <p:sp>
          <p:nvSpPr>
            <p:cNvPr id="44" name="Line 53"/>
            <p:cNvSpPr>
              <a:spLocks noChangeShapeType="1"/>
            </p:cNvSpPr>
            <p:nvPr/>
          </p:nvSpPr>
          <p:spPr bwMode="auto">
            <a:xfrm flipV="1">
              <a:off x="3492" y="2087"/>
              <a:ext cx="118" cy="30"/>
            </a:xfrm>
            <a:prstGeom prst="line">
              <a:avLst/>
            </a:prstGeom>
            <a:noFill/>
            <a:ln w="19050">
              <a:solidFill>
                <a:schemeClr val="tx1"/>
              </a:solidFill>
              <a:round/>
              <a:headEnd/>
              <a:tailEnd type="triangle" w="med" len="med"/>
            </a:ln>
            <a:effectLst/>
          </p:spPr>
          <p:txBody>
            <a:bodyPr/>
            <a:lstStyle/>
            <a:p>
              <a:endParaRPr lang="en-US">
                <a:latin typeface="Arial"/>
                <a:cs typeface="Arial"/>
              </a:endParaRPr>
            </a:p>
          </p:txBody>
        </p:sp>
        <p:sp>
          <p:nvSpPr>
            <p:cNvPr id="45" name="Line 54"/>
            <p:cNvSpPr>
              <a:spLocks noChangeShapeType="1"/>
            </p:cNvSpPr>
            <p:nvPr/>
          </p:nvSpPr>
          <p:spPr bwMode="auto">
            <a:xfrm>
              <a:off x="3496" y="2169"/>
              <a:ext cx="165" cy="271"/>
            </a:xfrm>
            <a:prstGeom prst="line">
              <a:avLst/>
            </a:prstGeom>
            <a:noFill/>
            <a:ln w="19050">
              <a:solidFill>
                <a:schemeClr val="tx1"/>
              </a:solidFill>
              <a:round/>
              <a:headEnd/>
              <a:tailEnd type="triangle" w="med" len="med"/>
            </a:ln>
            <a:effectLst/>
          </p:spPr>
          <p:txBody>
            <a:bodyPr/>
            <a:lstStyle/>
            <a:p>
              <a:endParaRPr lang="en-US">
                <a:latin typeface="Arial"/>
                <a:cs typeface="Arial"/>
              </a:endParaRPr>
            </a:p>
          </p:txBody>
        </p:sp>
        <p:sp>
          <p:nvSpPr>
            <p:cNvPr id="46" name="Line 55"/>
            <p:cNvSpPr>
              <a:spLocks noChangeShapeType="1"/>
            </p:cNvSpPr>
            <p:nvPr/>
          </p:nvSpPr>
          <p:spPr bwMode="auto">
            <a:xfrm>
              <a:off x="3656" y="2427"/>
              <a:ext cx="273" cy="210"/>
            </a:xfrm>
            <a:prstGeom prst="line">
              <a:avLst/>
            </a:prstGeom>
            <a:noFill/>
            <a:ln w="19050">
              <a:solidFill>
                <a:schemeClr val="tx1"/>
              </a:solidFill>
              <a:round/>
              <a:headEnd/>
              <a:tailEnd type="triangle" w="med" len="med"/>
            </a:ln>
            <a:effectLst/>
          </p:spPr>
          <p:txBody>
            <a:bodyPr/>
            <a:lstStyle/>
            <a:p>
              <a:endParaRPr lang="en-US">
                <a:latin typeface="Arial"/>
                <a:cs typeface="Arial"/>
              </a:endParaRPr>
            </a:p>
          </p:txBody>
        </p:sp>
        <p:sp>
          <p:nvSpPr>
            <p:cNvPr id="47" name="Line 56"/>
            <p:cNvSpPr>
              <a:spLocks noChangeShapeType="1"/>
            </p:cNvSpPr>
            <p:nvPr/>
          </p:nvSpPr>
          <p:spPr bwMode="auto">
            <a:xfrm flipV="1">
              <a:off x="3920" y="2464"/>
              <a:ext cx="37" cy="168"/>
            </a:xfrm>
            <a:prstGeom prst="line">
              <a:avLst/>
            </a:prstGeom>
            <a:noFill/>
            <a:ln w="19050">
              <a:solidFill>
                <a:schemeClr val="tx1"/>
              </a:solidFill>
              <a:round/>
              <a:headEnd/>
              <a:tailEnd type="triangle" w="med" len="med"/>
            </a:ln>
            <a:effectLst/>
          </p:spPr>
          <p:txBody>
            <a:bodyPr/>
            <a:lstStyle/>
            <a:p>
              <a:endParaRPr lang="en-US">
                <a:latin typeface="Arial"/>
                <a:cs typeface="Arial"/>
              </a:endParaRPr>
            </a:p>
          </p:txBody>
        </p:sp>
        <p:sp>
          <p:nvSpPr>
            <p:cNvPr id="48" name="Line 57"/>
            <p:cNvSpPr>
              <a:spLocks noChangeShapeType="1"/>
            </p:cNvSpPr>
            <p:nvPr/>
          </p:nvSpPr>
          <p:spPr bwMode="auto">
            <a:xfrm flipV="1">
              <a:off x="3957" y="1788"/>
              <a:ext cx="347" cy="684"/>
            </a:xfrm>
            <a:prstGeom prst="line">
              <a:avLst/>
            </a:prstGeom>
            <a:noFill/>
            <a:ln w="19050">
              <a:solidFill>
                <a:srgbClr val="008000"/>
              </a:solidFill>
              <a:round/>
              <a:headEnd/>
              <a:tailEnd type="triangle" w="med" len="med"/>
            </a:ln>
            <a:effectLst/>
          </p:spPr>
          <p:txBody>
            <a:bodyPr/>
            <a:lstStyle/>
            <a:p>
              <a:endParaRPr lang="en-US">
                <a:latin typeface="Arial"/>
                <a:cs typeface="Arial"/>
              </a:endParaRPr>
            </a:p>
          </p:txBody>
        </p:sp>
        <p:sp>
          <p:nvSpPr>
            <p:cNvPr id="49" name="Text Box 58"/>
            <p:cNvSpPr txBox="1">
              <a:spLocks noChangeArrowheads="1"/>
            </p:cNvSpPr>
            <p:nvPr/>
          </p:nvSpPr>
          <p:spPr bwMode="auto">
            <a:xfrm>
              <a:off x="3429" y="2608"/>
              <a:ext cx="286" cy="140"/>
            </a:xfrm>
            <a:prstGeom prst="rect">
              <a:avLst/>
            </a:prstGeom>
            <a:noFill/>
            <a:ln w="9525">
              <a:noFill/>
              <a:miter lim="800000"/>
              <a:headEnd/>
              <a:tailEnd/>
            </a:ln>
            <a:effectLst/>
          </p:spPr>
          <p:txBody>
            <a:bodyPr>
              <a:spAutoFit/>
            </a:bodyPr>
            <a:lstStyle/>
            <a:p>
              <a:pPr>
                <a:spcBef>
                  <a:spcPct val="50000"/>
                </a:spcBef>
                <a:buNone/>
              </a:pPr>
              <a:r>
                <a:rPr lang="en-US" sz="800" b="1" dirty="0">
                  <a:latin typeface="Arial"/>
                  <a:ea typeface="ＭＳ Ｐゴシック" pitchFamily="34" charset="-128"/>
                  <a:cs typeface="Arial"/>
                </a:rPr>
                <a:t>H</a:t>
              </a:r>
              <a:r>
                <a:rPr lang="en-US" sz="800" b="1" baseline="-25000" dirty="0">
                  <a:latin typeface="Arial"/>
                  <a:ea typeface="ＭＳ Ｐゴシック" pitchFamily="34" charset="-128"/>
                  <a:cs typeface="Arial"/>
                </a:rPr>
                <a:t>2</a:t>
              </a:r>
              <a:r>
                <a:rPr lang="en-US" sz="800" b="1" dirty="0">
                  <a:latin typeface="Arial"/>
                  <a:ea typeface="ＭＳ Ｐゴシック" pitchFamily="34" charset="-128"/>
                  <a:cs typeface="Arial"/>
                </a:rPr>
                <a:t>O</a:t>
              </a:r>
            </a:p>
          </p:txBody>
        </p:sp>
        <p:sp>
          <p:nvSpPr>
            <p:cNvPr id="50" name="Rectangle 30"/>
            <p:cNvSpPr>
              <a:spLocks noChangeArrowheads="1"/>
            </p:cNvSpPr>
            <p:nvPr/>
          </p:nvSpPr>
          <p:spPr bwMode="auto">
            <a:xfrm>
              <a:off x="3065" y="1633"/>
              <a:ext cx="1008" cy="952"/>
            </a:xfrm>
            <a:prstGeom prst="rect">
              <a:avLst/>
            </a:prstGeom>
            <a:solidFill>
              <a:srgbClr val="FF3300">
                <a:alpha val="34000"/>
              </a:srgbClr>
            </a:solidFill>
            <a:ln w="57150">
              <a:solidFill>
                <a:srgbClr val="000000"/>
              </a:solidFill>
              <a:miter lim="800000"/>
              <a:headEnd/>
              <a:tailEnd/>
            </a:ln>
          </p:spPr>
          <p:txBody>
            <a:bodyPr/>
            <a:lstStyle/>
            <a:p>
              <a:endParaRPr lang="en-US">
                <a:latin typeface="Arial"/>
                <a:cs typeface="Arial"/>
              </a:endParaRPr>
            </a:p>
          </p:txBody>
        </p:sp>
      </p:grpSp>
      <p:sp>
        <p:nvSpPr>
          <p:cNvPr id="60" name="Text Box 61"/>
          <p:cNvSpPr txBox="1">
            <a:spLocks noChangeArrowheads="1"/>
          </p:cNvSpPr>
          <p:nvPr/>
        </p:nvSpPr>
        <p:spPr bwMode="auto">
          <a:xfrm>
            <a:off x="5997575" y="1219200"/>
            <a:ext cx="2460625" cy="1077218"/>
          </a:xfrm>
          <a:prstGeom prst="rect">
            <a:avLst/>
          </a:prstGeom>
          <a:noFill/>
          <a:ln w="9525">
            <a:noFill/>
            <a:miter lim="800000"/>
            <a:headEnd/>
            <a:tailEnd/>
          </a:ln>
          <a:effectLst/>
        </p:spPr>
        <p:txBody>
          <a:bodyPr>
            <a:spAutoFit/>
          </a:bodyPr>
          <a:lstStyle/>
          <a:p>
            <a:pPr>
              <a:buNone/>
            </a:pPr>
            <a:r>
              <a:rPr lang="en-US" sz="1600" b="1" i="1" dirty="0">
                <a:solidFill>
                  <a:srgbClr val="0237BC"/>
                </a:solidFill>
                <a:latin typeface="Arial"/>
                <a:ea typeface="ＭＳ Ｐゴシック" pitchFamily="34" charset="-128"/>
                <a:cs typeface="Arial"/>
              </a:rPr>
              <a:t>Threshold Goal:  Stand-off detection of </a:t>
            </a:r>
            <a:r>
              <a:rPr lang="en-US" sz="1600" b="1" i="1" baseline="30000" dirty="0" smtClean="0">
                <a:solidFill>
                  <a:srgbClr val="0237BC"/>
                </a:solidFill>
                <a:latin typeface="Arial"/>
                <a:ea typeface="ＭＳ Ｐゴシック" pitchFamily="34" charset="-128"/>
                <a:cs typeface="Arial"/>
              </a:rPr>
              <a:t>235</a:t>
            </a:r>
            <a:r>
              <a:rPr lang="en-US" sz="1600" b="1" i="1" dirty="0" smtClean="0">
                <a:solidFill>
                  <a:srgbClr val="0237BC"/>
                </a:solidFill>
                <a:latin typeface="Arial"/>
                <a:ea typeface="ＭＳ Ｐゴシック" pitchFamily="34" charset="-128"/>
                <a:cs typeface="Arial"/>
              </a:rPr>
              <a:t>U </a:t>
            </a:r>
            <a:r>
              <a:rPr lang="en-US" sz="1600" b="1" i="1" dirty="0">
                <a:solidFill>
                  <a:srgbClr val="0237BC"/>
                </a:solidFill>
                <a:latin typeface="Arial"/>
                <a:ea typeface="ＭＳ Ｐゴシック" pitchFamily="34" charset="-128"/>
                <a:cs typeface="Arial"/>
              </a:rPr>
              <a:t>at ~100m</a:t>
            </a:r>
          </a:p>
          <a:p>
            <a:endParaRPr lang="en-US" sz="1600" b="1" i="1" dirty="0">
              <a:solidFill>
                <a:srgbClr val="0237BC"/>
              </a:solidFill>
              <a:latin typeface="Arial"/>
              <a:ea typeface="ＭＳ Ｐゴシック" pitchFamily="34" charset="-128"/>
              <a:cs typeface="Arial"/>
            </a:endParaRPr>
          </a:p>
        </p:txBody>
      </p:sp>
    </p:spTree>
    <p:extLst>
      <p:ext uri="{BB962C8B-B14F-4D97-AF65-F5344CB8AC3E}">
        <p14:creationId xmlns:p14="http://schemas.microsoft.com/office/powerpoint/2010/main" val="26192344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Monoenergetic photon imaging: approach</a:t>
            </a:r>
            <a:endParaRPr lang="en-US" dirty="0"/>
          </a:p>
        </p:txBody>
      </p:sp>
      <p:sp>
        <p:nvSpPr>
          <p:cNvPr id="3" name="Content Placeholder 2"/>
          <p:cNvSpPr>
            <a:spLocks noGrp="1"/>
          </p:cNvSpPr>
          <p:nvPr>
            <p:ph idx="1"/>
          </p:nvPr>
        </p:nvSpPr>
        <p:spPr/>
        <p:txBody>
          <a:bodyPr/>
          <a:lstStyle/>
          <a:p>
            <a:pPr marL="234950" indent="-234950">
              <a:lnSpc>
                <a:spcPct val="90000"/>
              </a:lnSpc>
              <a:spcBef>
                <a:spcPts val="0"/>
              </a:spcBef>
            </a:pPr>
            <a:r>
              <a:rPr lang="en-US" sz="1800" dirty="0"/>
              <a:t>The fundamental approach is to generate both neutrons and mono-energetic  gamma rays by means of low energy nuclear reactions. </a:t>
            </a:r>
          </a:p>
          <a:p>
            <a:pPr marL="234950" indent="-234950">
              <a:lnSpc>
                <a:spcPct val="90000"/>
              </a:lnSpc>
              <a:spcBef>
                <a:spcPts val="0"/>
              </a:spcBef>
            </a:pPr>
            <a:r>
              <a:rPr lang="en-US" sz="1800" dirty="0"/>
              <a:t>This multi-particle method images the SNM through shielding and also identifies it by inducing fission in the suspect material. </a:t>
            </a:r>
          </a:p>
          <a:p>
            <a:pPr marL="234950" indent="-234950">
              <a:lnSpc>
                <a:spcPct val="90000"/>
              </a:lnSpc>
              <a:spcBef>
                <a:spcPts val="0"/>
              </a:spcBef>
            </a:pPr>
            <a:r>
              <a:rPr lang="en-US" sz="1800" dirty="0"/>
              <a:t>Use transmission imaging to locate high-Z materials</a:t>
            </a:r>
          </a:p>
          <a:p>
            <a:pPr marL="234950" indent="-234950">
              <a:lnSpc>
                <a:spcPct val="90000"/>
              </a:lnSpc>
              <a:spcBef>
                <a:spcPts val="0"/>
              </a:spcBef>
            </a:pPr>
            <a:r>
              <a:rPr lang="en-US" sz="1800" dirty="0"/>
              <a:t>Use </a:t>
            </a:r>
            <a:r>
              <a:rPr lang="en-US" sz="1800" dirty="0" err="1"/>
              <a:t>photofission</a:t>
            </a:r>
            <a:r>
              <a:rPr lang="en-US" sz="1800" dirty="0"/>
              <a:t> and/or neutron induced fission as final </a:t>
            </a:r>
            <a:r>
              <a:rPr lang="en-US" sz="1800" dirty="0" smtClean="0"/>
              <a:t>check</a:t>
            </a:r>
          </a:p>
          <a:p>
            <a:pPr marL="234950" indent="-234950">
              <a:lnSpc>
                <a:spcPct val="90000"/>
              </a:lnSpc>
              <a:spcBef>
                <a:spcPts val="0"/>
              </a:spcBef>
            </a:pPr>
            <a:endParaRPr lang="en-US" sz="1800" dirty="0"/>
          </a:p>
          <a:p>
            <a:pPr marL="234950" indent="-234950">
              <a:lnSpc>
                <a:spcPct val="90000"/>
              </a:lnSpc>
              <a:spcBef>
                <a:spcPts val="0"/>
              </a:spcBef>
            </a:pPr>
            <a:endParaRPr lang="en-US" sz="1800" dirty="0" smtClean="0"/>
          </a:p>
          <a:p>
            <a:pPr marL="234950" indent="-234950">
              <a:lnSpc>
                <a:spcPct val="90000"/>
              </a:lnSpc>
              <a:spcBef>
                <a:spcPts val="0"/>
              </a:spcBef>
              <a:buNone/>
            </a:pPr>
            <a:r>
              <a:rPr lang="en-US" sz="1800" dirty="0" smtClean="0"/>
              <a:t>Why use monoenergetic imaging?</a:t>
            </a:r>
          </a:p>
          <a:p>
            <a:pPr marL="234950" indent="-234950">
              <a:spcBef>
                <a:spcPts val="0"/>
              </a:spcBef>
            </a:pPr>
            <a:r>
              <a:rPr lang="en-US" sz="1800" dirty="0"/>
              <a:t>an order of magnitude or more reduction in dose</a:t>
            </a:r>
          </a:p>
          <a:p>
            <a:pPr marL="234950" indent="-234950">
              <a:spcBef>
                <a:spcPts val="0"/>
              </a:spcBef>
            </a:pPr>
            <a:r>
              <a:rPr lang="en-US" sz="1800" dirty="0"/>
              <a:t>enhanced sensitivity in detection and verification</a:t>
            </a:r>
          </a:p>
          <a:p>
            <a:pPr marL="234950" indent="-234950">
              <a:spcBef>
                <a:spcPts val="0"/>
              </a:spcBef>
            </a:pPr>
            <a:r>
              <a:rPr lang="en-US" sz="1800" dirty="0"/>
              <a:t>lower requirements for shielding</a:t>
            </a:r>
          </a:p>
          <a:p>
            <a:pPr marL="234950" indent="-234950">
              <a:spcBef>
                <a:spcPts val="0"/>
              </a:spcBef>
            </a:pPr>
            <a:r>
              <a:rPr lang="en-US" sz="1800" dirty="0"/>
              <a:t>the ability to reduce the size of the source part of the system by an order of magnitude or more while still meeting requirements for detection and identification of SNM</a:t>
            </a:r>
          </a:p>
          <a:p>
            <a:pPr marL="234950" indent="-234950">
              <a:spcBef>
                <a:spcPts val="0"/>
              </a:spcBef>
            </a:pPr>
            <a:r>
              <a:rPr lang="en-US" sz="1800" dirty="0"/>
              <a:t>flexibility in detection through radiography and active probing with the same device</a:t>
            </a:r>
          </a:p>
          <a:p>
            <a:pPr marL="234950" indent="-234950">
              <a:lnSpc>
                <a:spcPct val="90000"/>
              </a:lnSpc>
              <a:spcBef>
                <a:spcPts val="0"/>
              </a:spcBef>
              <a:buNone/>
            </a:pPr>
            <a:endParaRPr lang="en-US" sz="1800"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34</a:t>
            </a:fld>
            <a:endParaRPr lang="en-US"/>
          </a:p>
        </p:txBody>
      </p:sp>
    </p:spTree>
    <p:extLst>
      <p:ext uri="{BB962C8B-B14F-4D97-AF65-F5344CB8AC3E}">
        <p14:creationId xmlns:p14="http://schemas.microsoft.com/office/powerpoint/2010/main" val="29572746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candidate reactions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45795265"/>
              </p:ext>
            </p:extLst>
          </p:nvPr>
        </p:nvGraphicFramePr>
        <p:xfrm>
          <a:off x="457200" y="1295400"/>
          <a:ext cx="8229600" cy="3049642"/>
        </p:xfrm>
        <a:graphic>
          <a:graphicData uri="http://schemas.openxmlformats.org/drawingml/2006/table">
            <a:tbl>
              <a:tblPr/>
              <a:tblGrid>
                <a:gridCol w="1388962"/>
                <a:gridCol w="2199190"/>
                <a:gridCol w="2268638"/>
                <a:gridCol w="2372810"/>
              </a:tblGrid>
              <a:tr h="462986">
                <a:tc>
                  <a:txBody>
                    <a:bodyPr/>
                    <a:lstStyle/>
                    <a:p>
                      <a:pPr marL="0" marR="0" algn="ctr">
                        <a:lnSpc>
                          <a:spcPct val="115000"/>
                        </a:lnSpc>
                        <a:spcBef>
                          <a:spcPts val="0"/>
                        </a:spcBef>
                        <a:spcAft>
                          <a:spcPts val="0"/>
                        </a:spcAft>
                      </a:pPr>
                      <a:r>
                        <a:rPr lang="en-US" sz="1800" b="1" dirty="0">
                          <a:latin typeface="Arial"/>
                          <a:ea typeface="Calibri"/>
                          <a:cs typeface="Arial"/>
                        </a:rPr>
                        <a:t>Reaction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Energy MeV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Gamma </a:t>
                      </a:r>
                      <a:r>
                        <a:rPr lang="en-US" sz="1800" b="1" dirty="0" smtClean="0">
                          <a:latin typeface="Arial"/>
                          <a:ea typeface="Calibri"/>
                          <a:cs typeface="Arial"/>
                        </a:rPr>
                        <a:t>Energies</a:t>
                      </a:r>
                      <a:endParaRPr lang="en-US" sz="1800" b="1" dirty="0">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Gammas/particle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930">
                <a:tc>
                  <a:txBody>
                    <a:bodyPr/>
                    <a:lstStyle/>
                    <a:p>
                      <a:pPr marL="0" marR="0" algn="ctr">
                        <a:lnSpc>
                          <a:spcPct val="115000"/>
                        </a:lnSpc>
                        <a:spcBef>
                          <a:spcPts val="0"/>
                        </a:spcBef>
                        <a:spcAft>
                          <a:spcPts val="0"/>
                        </a:spcAft>
                      </a:pPr>
                      <a:r>
                        <a:rPr lang="en-US" sz="1800" b="1" baseline="30000" dirty="0">
                          <a:latin typeface="Arial"/>
                          <a:ea typeface="Calibri"/>
                          <a:cs typeface="Arial"/>
                        </a:rPr>
                        <a:t>11</a:t>
                      </a:r>
                      <a:r>
                        <a:rPr lang="en-US" sz="1800" b="1" dirty="0">
                          <a:latin typeface="Arial"/>
                          <a:ea typeface="Calibri"/>
                          <a:cs typeface="Arial"/>
                        </a:rPr>
                        <a:t>B(</a:t>
                      </a:r>
                      <a:r>
                        <a:rPr lang="en-US" sz="1800" b="1" dirty="0" err="1">
                          <a:latin typeface="Arial"/>
                          <a:ea typeface="Calibri"/>
                          <a:cs typeface="Arial"/>
                        </a:rPr>
                        <a:t>d,n</a:t>
                      </a:r>
                      <a:r>
                        <a:rPr lang="en-US" sz="1800" b="1" dirty="0">
                          <a:latin typeface="Arial"/>
                          <a:ea typeface="Calibri"/>
                          <a:cs typeface="Arial"/>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smtClean="0">
                          <a:latin typeface="Arial"/>
                          <a:ea typeface="Calibri"/>
                          <a:cs typeface="Arial"/>
                        </a:rPr>
                        <a:t>4.4, 10.7,12.7,15.1</a:t>
                      </a:r>
                      <a:endParaRPr lang="en-US" sz="1800" b="1" dirty="0">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1.2 x </a:t>
                      </a:r>
                      <a:r>
                        <a:rPr lang="en-US" sz="1800" b="1" dirty="0" smtClean="0">
                          <a:latin typeface="Arial"/>
                          <a:ea typeface="Calibri"/>
                          <a:cs typeface="Arial"/>
                        </a:rPr>
                        <a:t>10</a:t>
                      </a:r>
                      <a:r>
                        <a:rPr lang="en-US" sz="1800" b="1" baseline="30000" dirty="0" smtClean="0">
                          <a:latin typeface="Arial"/>
                          <a:ea typeface="Calibri"/>
                          <a:cs typeface="Arial"/>
                        </a:rPr>
                        <a:t>-5</a:t>
                      </a:r>
                      <a:endParaRPr lang="en-US" sz="1800" b="1" dirty="0">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930">
                <a:tc>
                  <a:txBody>
                    <a:bodyPr/>
                    <a:lstStyle/>
                    <a:p>
                      <a:pPr marL="0" marR="0" algn="ctr">
                        <a:lnSpc>
                          <a:spcPct val="115000"/>
                        </a:lnSpc>
                        <a:spcBef>
                          <a:spcPts val="0"/>
                        </a:spcBef>
                        <a:spcAft>
                          <a:spcPts val="0"/>
                        </a:spcAft>
                      </a:pPr>
                      <a:r>
                        <a:rPr lang="en-US" sz="1800" b="1" baseline="30000" dirty="0" smtClean="0">
                          <a:latin typeface="Arial"/>
                          <a:ea typeface="Calibri"/>
                          <a:cs typeface="Arial"/>
                        </a:rPr>
                        <a:t>7</a:t>
                      </a:r>
                      <a:r>
                        <a:rPr lang="en-US" sz="1800" b="1" dirty="0" smtClean="0">
                          <a:latin typeface="Arial"/>
                          <a:ea typeface="Calibri"/>
                          <a:cs typeface="Arial"/>
                        </a:rPr>
                        <a:t>Li</a:t>
                      </a:r>
                      <a:r>
                        <a:rPr lang="en-US" sz="1800" b="1" dirty="0">
                          <a:latin typeface="Arial"/>
                          <a:ea typeface="Calibri"/>
                          <a:cs typeface="Arial"/>
                        </a:rPr>
                        <a:t>(</a:t>
                      </a:r>
                      <a:r>
                        <a:rPr lang="en-US" sz="1800" b="1" dirty="0" err="1">
                          <a:latin typeface="Arial"/>
                          <a:ea typeface="Calibri"/>
                          <a:cs typeface="Arial"/>
                        </a:rPr>
                        <a:t>d</a:t>
                      </a:r>
                      <a:r>
                        <a:rPr lang="en-US" sz="1800" b="1" dirty="0" err="1" smtClean="0">
                          <a:latin typeface="Arial"/>
                          <a:ea typeface="Calibri"/>
                          <a:cs typeface="Arial"/>
                        </a:rPr>
                        <a:t>,γ</a:t>
                      </a:r>
                      <a:r>
                        <a:rPr lang="en-US" sz="1800" b="1" dirty="0" smtClean="0">
                          <a:latin typeface="Arial"/>
                          <a:ea typeface="Calibri"/>
                          <a:cs typeface="Arial"/>
                        </a:rPr>
                        <a:t>)</a:t>
                      </a:r>
                      <a:endParaRPr lang="en-US" sz="1800" b="1" dirty="0">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0.36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12,14,15,17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Arial"/>
                          <a:ea typeface="Calibri"/>
                          <a:cs typeface="Arial"/>
                        </a:rPr>
                        <a:t>1.6 x 10</a:t>
                      </a:r>
                      <a:r>
                        <a:rPr lang="en-US" sz="1800" b="1" baseline="30000">
                          <a:latin typeface="Arial"/>
                          <a:ea typeface="Calibri"/>
                          <a:cs typeface="Arial"/>
                        </a:rPr>
                        <a:t>-7</a:t>
                      </a:r>
                      <a:endParaRPr lang="en-US" sz="1800" b="1">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930">
                <a:tc>
                  <a:txBody>
                    <a:bodyPr/>
                    <a:lstStyle/>
                    <a:p>
                      <a:pPr marL="0" marR="0" algn="ctr">
                        <a:lnSpc>
                          <a:spcPct val="115000"/>
                        </a:lnSpc>
                        <a:spcBef>
                          <a:spcPts val="0"/>
                        </a:spcBef>
                        <a:spcAft>
                          <a:spcPts val="0"/>
                        </a:spcAft>
                      </a:pPr>
                      <a:r>
                        <a:rPr lang="en-US" sz="1800" b="1" baseline="30000" dirty="0" smtClean="0">
                          <a:latin typeface="Arial"/>
                          <a:ea typeface="Calibri"/>
                          <a:cs typeface="Arial"/>
                        </a:rPr>
                        <a:t>11</a:t>
                      </a:r>
                      <a:r>
                        <a:rPr lang="en-US" sz="1800" b="1" dirty="0" smtClean="0">
                          <a:latin typeface="Arial"/>
                          <a:ea typeface="Calibri"/>
                          <a:cs typeface="Arial"/>
                        </a:rPr>
                        <a:t>B</a:t>
                      </a:r>
                      <a:r>
                        <a:rPr lang="en-US" sz="1800" b="1" dirty="0">
                          <a:latin typeface="Arial"/>
                          <a:ea typeface="Calibri"/>
                          <a:cs typeface="Arial"/>
                        </a:rPr>
                        <a:t>(</a:t>
                      </a:r>
                      <a:r>
                        <a:rPr lang="en-US" sz="1800" b="1" dirty="0" err="1">
                          <a:latin typeface="Arial"/>
                          <a:ea typeface="Calibri"/>
                          <a:cs typeface="Arial"/>
                        </a:rPr>
                        <a:t>p</a:t>
                      </a:r>
                      <a:r>
                        <a:rPr lang="en-US" sz="1800" b="1" dirty="0" err="1" smtClean="0">
                          <a:latin typeface="Arial"/>
                          <a:ea typeface="Calibri"/>
                          <a:cs typeface="Arial"/>
                        </a:rPr>
                        <a:t>,γ</a:t>
                      </a:r>
                      <a:r>
                        <a:rPr lang="en-US" sz="1800" b="1" dirty="0" smtClean="0">
                          <a:latin typeface="Arial"/>
                          <a:ea typeface="Calibri"/>
                          <a:cs typeface="Arial"/>
                        </a:rPr>
                        <a:t>)</a:t>
                      </a:r>
                      <a:endParaRPr lang="en-US" sz="1800" b="1" dirty="0">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Arial"/>
                          <a:ea typeface="Calibri"/>
                          <a:cs typeface="Arial"/>
                        </a:rPr>
                        <a:t>0.17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12.2,17.2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Arial"/>
                          <a:ea typeface="Calibri"/>
                          <a:cs typeface="Arial"/>
                        </a:rPr>
                        <a:t>8 x 10</a:t>
                      </a:r>
                      <a:r>
                        <a:rPr lang="en-US" sz="1800" b="1" baseline="30000">
                          <a:latin typeface="Arial"/>
                          <a:ea typeface="Calibri"/>
                          <a:cs typeface="Arial"/>
                        </a:rPr>
                        <a:t>-11</a:t>
                      </a:r>
                      <a:endParaRPr lang="en-US" sz="1800" b="1">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8930">
                <a:tc>
                  <a:txBody>
                    <a:bodyPr/>
                    <a:lstStyle/>
                    <a:p>
                      <a:pPr marL="0" marR="0" algn="ctr">
                        <a:lnSpc>
                          <a:spcPct val="115000"/>
                        </a:lnSpc>
                        <a:spcBef>
                          <a:spcPts val="0"/>
                        </a:spcBef>
                        <a:spcAft>
                          <a:spcPts val="0"/>
                        </a:spcAft>
                      </a:pPr>
                      <a:r>
                        <a:rPr lang="en-US" sz="1800" b="1" baseline="30000" dirty="0" smtClean="0">
                          <a:latin typeface="Arial"/>
                          <a:ea typeface="Calibri"/>
                          <a:cs typeface="Arial"/>
                        </a:rPr>
                        <a:t>7</a:t>
                      </a:r>
                      <a:r>
                        <a:rPr lang="en-US" sz="1800" b="1" dirty="0" smtClean="0">
                          <a:latin typeface="Arial"/>
                          <a:ea typeface="Calibri"/>
                          <a:cs typeface="Arial"/>
                        </a:rPr>
                        <a:t>Li</a:t>
                      </a:r>
                      <a:r>
                        <a:rPr lang="en-US" sz="1800" b="1" dirty="0">
                          <a:latin typeface="Arial"/>
                          <a:ea typeface="Calibri"/>
                          <a:cs typeface="Arial"/>
                        </a:rPr>
                        <a:t>(</a:t>
                      </a:r>
                      <a:r>
                        <a:rPr lang="en-US" sz="1800" b="1" dirty="0" err="1">
                          <a:latin typeface="Arial"/>
                          <a:ea typeface="Calibri"/>
                          <a:cs typeface="Arial"/>
                        </a:rPr>
                        <a:t>p</a:t>
                      </a:r>
                      <a:r>
                        <a:rPr lang="en-US" sz="1800" b="1" dirty="0" err="1" smtClean="0">
                          <a:latin typeface="Arial"/>
                          <a:ea typeface="Calibri"/>
                          <a:cs typeface="Arial"/>
                        </a:rPr>
                        <a:t>,γ</a:t>
                      </a:r>
                      <a:r>
                        <a:rPr lang="en-US" sz="1800" b="1" dirty="0" smtClean="0">
                          <a:latin typeface="Arial"/>
                          <a:ea typeface="Calibri"/>
                          <a:cs typeface="Arial"/>
                        </a:rPr>
                        <a:t>)</a:t>
                      </a:r>
                      <a:endParaRPr lang="en-US" sz="1800" b="1" dirty="0">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Arial"/>
                          <a:ea typeface="Calibri"/>
                          <a:cs typeface="Arial"/>
                        </a:rPr>
                        <a:t>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Arial"/>
                          <a:ea typeface="Calibri"/>
                          <a:cs typeface="Arial"/>
                        </a:rPr>
                        <a:t>14.6, 17.6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1.1 x 10</a:t>
                      </a:r>
                      <a:r>
                        <a:rPr lang="en-US" sz="1800" b="1" baseline="30000" dirty="0">
                          <a:latin typeface="Arial"/>
                          <a:ea typeface="Calibri"/>
                          <a:cs typeface="Arial"/>
                        </a:rPr>
                        <a:t>-8</a:t>
                      </a:r>
                      <a:endParaRPr lang="en-US" sz="1800" b="1" dirty="0">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5435">
                <a:tc>
                  <a:txBody>
                    <a:bodyPr/>
                    <a:lstStyle/>
                    <a:p>
                      <a:pPr marL="0" marR="0" algn="ctr">
                        <a:lnSpc>
                          <a:spcPct val="115000"/>
                        </a:lnSpc>
                        <a:spcBef>
                          <a:spcPts val="0"/>
                        </a:spcBef>
                        <a:spcAft>
                          <a:spcPts val="0"/>
                        </a:spcAft>
                      </a:pPr>
                      <a:r>
                        <a:rPr lang="en-US" sz="1800" b="1" baseline="30000" dirty="0" smtClean="0">
                          <a:latin typeface="Arial"/>
                          <a:ea typeface="Calibri"/>
                          <a:cs typeface="Arial"/>
                        </a:rPr>
                        <a:t>19</a:t>
                      </a:r>
                      <a:r>
                        <a:rPr lang="en-US" sz="1800" b="1" dirty="0" smtClean="0">
                          <a:latin typeface="Arial"/>
                          <a:ea typeface="Calibri"/>
                          <a:cs typeface="Arial"/>
                        </a:rPr>
                        <a:t>F</a:t>
                      </a:r>
                      <a:r>
                        <a:rPr lang="en-US" sz="1800" b="1" dirty="0">
                          <a:latin typeface="Arial"/>
                          <a:ea typeface="Calibri"/>
                          <a:cs typeface="Arial"/>
                        </a:rPr>
                        <a:t>(</a:t>
                      </a:r>
                      <a:r>
                        <a:rPr lang="en-US" sz="1800" b="1" dirty="0" err="1">
                          <a:latin typeface="Arial"/>
                          <a:ea typeface="Calibri"/>
                          <a:cs typeface="Arial"/>
                        </a:rPr>
                        <a:t>p</a:t>
                      </a:r>
                      <a:r>
                        <a:rPr lang="en-US" sz="1800" b="1" dirty="0" err="1" smtClean="0">
                          <a:latin typeface="Arial"/>
                          <a:ea typeface="Calibri"/>
                          <a:cs typeface="Arial"/>
                        </a:rPr>
                        <a:t>,γ</a:t>
                      </a:r>
                      <a:r>
                        <a:rPr lang="en-US" sz="1800" b="1" dirty="0" smtClean="0">
                          <a:latin typeface="Arial"/>
                          <a:ea typeface="Calibri"/>
                          <a:cs typeface="Arial"/>
                        </a:rPr>
                        <a:t>)</a:t>
                      </a:r>
                      <a:endParaRPr lang="en-US" sz="1800" b="1" dirty="0">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0.34</a:t>
                      </a:r>
                    </a:p>
                    <a:p>
                      <a:pPr marL="0" marR="0" algn="ctr">
                        <a:lnSpc>
                          <a:spcPct val="115000"/>
                        </a:lnSpc>
                        <a:spcBef>
                          <a:spcPts val="0"/>
                        </a:spcBef>
                        <a:spcAft>
                          <a:spcPts val="0"/>
                        </a:spcAft>
                      </a:pPr>
                      <a:r>
                        <a:rPr lang="en-US" sz="1800" b="1" dirty="0">
                          <a:latin typeface="Arial"/>
                          <a:ea typeface="Calibri"/>
                          <a:cs typeface="Arial"/>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6.13, 6.92, 7.13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Arial"/>
                        </a:rPr>
                        <a:t>1.7 x 10</a:t>
                      </a:r>
                      <a:r>
                        <a:rPr lang="en-US" sz="1800" b="1" baseline="30000" dirty="0">
                          <a:latin typeface="Arial"/>
                          <a:ea typeface="Calibri"/>
                          <a:cs typeface="Arial"/>
                        </a:rPr>
                        <a:t>-8</a:t>
                      </a:r>
                      <a:endParaRPr lang="en-US" sz="1800" b="1" dirty="0">
                        <a:latin typeface="Arial"/>
                        <a:ea typeface="Calibri"/>
                        <a:cs typeface="Arial"/>
                      </a:endParaRPr>
                    </a:p>
                    <a:p>
                      <a:pPr marL="0" marR="0" algn="ctr">
                        <a:lnSpc>
                          <a:spcPct val="115000"/>
                        </a:lnSpc>
                        <a:spcBef>
                          <a:spcPts val="0"/>
                        </a:spcBef>
                        <a:spcAft>
                          <a:spcPts val="0"/>
                        </a:spcAft>
                      </a:pPr>
                      <a:r>
                        <a:rPr lang="en-US" sz="1800" b="1" dirty="0">
                          <a:latin typeface="Arial"/>
                          <a:ea typeface="Calibri"/>
                          <a:cs typeface="Arial"/>
                        </a:rPr>
                        <a:t>1.0 x 10</a:t>
                      </a:r>
                      <a:r>
                        <a:rPr lang="en-US" sz="1800" b="1" baseline="30000" dirty="0">
                          <a:latin typeface="Arial"/>
                          <a:ea typeface="Calibri"/>
                          <a:cs typeface="Arial"/>
                        </a:rPr>
                        <a:t>-5</a:t>
                      </a:r>
                      <a:endParaRPr lang="en-US" sz="1800" b="1" dirty="0">
                        <a:latin typeface="Arial"/>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2"/>
          <p:cNvSpPr/>
          <p:nvPr/>
        </p:nvSpPr>
        <p:spPr>
          <a:xfrm>
            <a:off x="457200" y="4495800"/>
            <a:ext cx="8229600" cy="1754327"/>
          </a:xfrm>
          <a:prstGeom prst="rect">
            <a:avLst/>
          </a:prstGeom>
        </p:spPr>
        <p:txBody>
          <a:bodyPr wrap="square">
            <a:spAutoFit/>
          </a:bodyPr>
          <a:lstStyle/>
          <a:p>
            <a:r>
              <a:rPr lang="en-US" sz="1800" dirty="0" err="1">
                <a:latin typeface="Arial"/>
                <a:cs typeface="Arial"/>
              </a:rPr>
              <a:t>Photoneutron</a:t>
            </a:r>
            <a:r>
              <a:rPr lang="en-US" sz="1800" dirty="0">
                <a:latin typeface="Arial"/>
                <a:cs typeface="Arial"/>
              </a:rPr>
              <a:t> emission threshold:</a:t>
            </a:r>
          </a:p>
          <a:p>
            <a:r>
              <a:rPr lang="en-US" sz="1800" dirty="0">
                <a:latin typeface="Arial"/>
                <a:cs typeface="Arial"/>
              </a:rPr>
              <a:t>&lt;6 MeV in nuclear materials</a:t>
            </a:r>
          </a:p>
          <a:p>
            <a:r>
              <a:rPr lang="en-US" sz="1800" dirty="0">
                <a:latin typeface="Arial"/>
                <a:cs typeface="Arial"/>
              </a:rPr>
              <a:t>&gt;7.5 MeV in common materials</a:t>
            </a:r>
          </a:p>
          <a:p>
            <a:pPr marL="285750" indent="-285750">
              <a:buFontTx/>
              <a:buChar char="-"/>
            </a:pPr>
            <a:r>
              <a:rPr lang="en-US" sz="1800" dirty="0" smtClean="0">
                <a:latin typeface="Arial"/>
                <a:cs typeface="Arial"/>
              </a:rPr>
              <a:t>results </a:t>
            </a:r>
            <a:r>
              <a:rPr lang="en-US" sz="1800" dirty="0">
                <a:latin typeface="Arial"/>
                <a:cs typeface="Arial"/>
              </a:rPr>
              <a:t>in low (</a:t>
            </a:r>
            <a:r>
              <a:rPr lang="en-US" sz="1800" dirty="0" err="1">
                <a:latin typeface="Arial"/>
                <a:cs typeface="Arial"/>
              </a:rPr>
              <a:t>gamma,n</a:t>
            </a:r>
            <a:r>
              <a:rPr lang="en-US" sz="1800" dirty="0">
                <a:latin typeface="Arial"/>
                <a:cs typeface="Arial"/>
              </a:rPr>
              <a:t>) background: prompt neutrons can be </a:t>
            </a:r>
            <a:r>
              <a:rPr lang="en-US" sz="1800" dirty="0" smtClean="0">
                <a:latin typeface="Arial"/>
                <a:cs typeface="Arial"/>
              </a:rPr>
              <a:t>counted</a:t>
            </a:r>
          </a:p>
          <a:p>
            <a:pPr marL="285750" indent="-285750">
              <a:buFontTx/>
              <a:buChar char="-"/>
            </a:pPr>
            <a:r>
              <a:rPr lang="en-US" sz="1800" dirty="0" smtClean="0">
                <a:latin typeface="Arial"/>
                <a:cs typeface="Arial"/>
              </a:rPr>
              <a:t>smaller </a:t>
            </a:r>
            <a:r>
              <a:rPr lang="en-US" sz="1800" dirty="0" err="1">
                <a:latin typeface="Arial"/>
                <a:cs typeface="Arial"/>
              </a:rPr>
              <a:t>photofission</a:t>
            </a:r>
            <a:r>
              <a:rPr lang="en-US" sz="1800" dirty="0">
                <a:latin typeface="Arial"/>
                <a:cs typeface="Arial"/>
              </a:rPr>
              <a:t> cross section at 6-7 MeV is compensated by the greater intensity of prompt neutrons and a low (</a:t>
            </a:r>
            <a:r>
              <a:rPr lang="en-US" sz="1800" dirty="0" err="1">
                <a:latin typeface="Arial"/>
                <a:cs typeface="Arial"/>
              </a:rPr>
              <a:t>gamma,n</a:t>
            </a:r>
            <a:r>
              <a:rPr lang="en-US" sz="1800" dirty="0">
                <a:latin typeface="Arial"/>
                <a:cs typeface="Arial"/>
              </a:rPr>
              <a:t>) background</a:t>
            </a:r>
          </a:p>
        </p:txBody>
      </p:sp>
    </p:spTree>
    <p:extLst>
      <p:ext uri="{BB962C8B-B14F-4D97-AF65-F5344CB8AC3E}">
        <p14:creationId xmlns:p14="http://schemas.microsoft.com/office/powerpoint/2010/main" val="156650866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a:cs typeface="Arial"/>
              </a:rPr>
              <a:t>Characteristic gamma-ray interrogation source</a:t>
            </a:r>
            <a:endParaRPr lang="en-US" dirty="0">
              <a:latin typeface="Arial"/>
              <a:cs typeface="Arial"/>
            </a:endParaRPr>
          </a:p>
        </p:txBody>
      </p:sp>
      <p:pic>
        <p:nvPicPr>
          <p:cNvPr id="5" name="Picture 2"/>
          <p:cNvPicPr>
            <a:picLocks noGrp="1" noChangeAspect="1" noChangeArrowheads="1"/>
          </p:cNvPicPr>
          <p:nvPr>
            <p:ph idx="1"/>
          </p:nvPr>
        </p:nvPicPr>
        <p:blipFill>
          <a:blip r:embed="rId3" cstate="print"/>
          <a:stretch>
            <a:fillRect/>
          </a:stretch>
        </p:blipFill>
        <p:spPr bwMode="auto">
          <a:xfrm>
            <a:off x="1752600" y="1086464"/>
            <a:ext cx="5791200" cy="4343400"/>
          </a:xfrm>
          <a:prstGeom prst="rect">
            <a:avLst/>
          </a:prstGeom>
          <a:noFill/>
          <a:ln w="9525">
            <a:noFill/>
            <a:miter lim="800000"/>
            <a:headEnd/>
            <a:tailEnd/>
          </a:ln>
          <a:effectLst/>
        </p:spPr>
      </p:pic>
      <p:sp>
        <p:nvSpPr>
          <p:cNvPr id="4" name="Slide Number Placeholder 3"/>
          <p:cNvSpPr>
            <a:spLocks noGrp="1"/>
          </p:cNvSpPr>
          <p:nvPr>
            <p:ph type="sldNum" sz="quarter" idx="10"/>
          </p:nvPr>
        </p:nvSpPr>
        <p:spPr/>
        <p:txBody>
          <a:bodyPr/>
          <a:lstStyle/>
          <a:p>
            <a:fld id="{4133C25E-CF4D-43E1-A3B1-84ABC395176C}" type="slidenum">
              <a:rPr lang="en-US" smtClean="0">
                <a:latin typeface="Arial"/>
                <a:cs typeface="Arial"/>
              </a:rPr>
              <a:pPr/>
              <a:t>36</a:t>
            </a:fld>
            <a:endParaRPr lang="en-US" dirty="0">
              <a:latin typeface="Arial"/>
              <a:cs typeface="Arial"/>
            </a:endParaRPr>
          </a:p>
        </p:txBody>
      </p:sp>
      <p:sp>
        <p:nvSpPr>
          <p:cNvPr id="6" name="TextBox 5"/>
          <p:cNvSpPr txBox="1"/>
          <p:nvPr/>
        </p:nvSpPr>
        <p:spPr>
          <a:xfrm>
            <a:off x="990600" y="5380672"/>
            <a:ext cx="7448831" cy="1477328"/>
          </a:xfrm>
          <a:prstGeom prst="rect">
            <a:avLst/>
          </a:prstGeom>
          <a:noFill/>
        </p:spPr>
        <p:txBody>
          <a:bodyPr wrap="square" rtlCol="0">
            <a:spAutoFit/>
          </a:bodyPr>
          <a:lstStyle/>
          <a:p>
            <a:r>
              <a:rPr lang="en-US" sz="1800" dirty="0" smtClean="0">
                <a:latin typeface="Arial"/>
                <a:cs typeface="Arial"/>
              </a:rPr>
              <a:t>Characteristic </a:t>
            </a:r>
            <a:r>
              <a:rPr lang="el-GR" sz="1800" dirty="0" smtClean="0">
                <a:latin typeface="Arial"/>
                <a:cs typeface="Arial"/>
              </a:rPr>
              <a:t>γ</a:t>
            </a:r>
            <a:r>
              <a:rPr lang="en-US" sz="1800" dirty="0" smtClean="0">
                <a:latin typeface="Arial"/>
                <a:cs typeface="Arial"/>
              </a:rPr>
              <a:t>-rays are a “cleaner” interrogation source with potentially lower collateral activation and clutter</a:t>
            </a:r>
          </a:p>
          <a:p>
            <a:endParaRPr lang="en-US" sz="1800" dirty="0" smtClean="0">
              <a:latin typeface="Arial"/>
              <a:cs typeface="Arial"/>
            </a:endParaRPr>
          </a:p>
          <a:p>
            <a:r>
              <a:rPr lang="en-US" sz="1800" dirty="0" smtClean="0">
                <a:latin typeface="Arial"/>
                <a:cs typeface="Arial"/>
              </a:rPr>
              <a:t>Calculations assume thick-target yield but operate </a:t>
            </a:r>
            <a:r>
              <a:rPr lang="en-US" sz="1800" i="1" dirty="0" smtClean="0">
                <a:latin typeface="Arial"/>
                <a:cs typeface="Arial"/>
              </a:rPr>
              <a:t>below</a:t>
            </a:r>
            <a:r>
              <a:rPr lang="en-US" sz="1800" dirty="0" smtClean="0">
                <a:latin typeface="Arial"/>
                <a:cs typeface="Arial"/>
              </a:rPr>
              <a:t> neutron production threshold to minimize neutron induced background</a:t>
            </a:r>
            <a:endParaRPr lang="en-US" sz="1800" dirty="0">
              <a:latin typeface="Arial"/>
              <a:cs typeface="Arial"/>
            </a:endParaRPr>
          </a:p>
        </p:txBody>
      </p:sp>
    </p:spTree>
    <p:extLst>
      <p:ext uri="{BB962C8B-B14F-4D97-AF65-F5344CB8AC3E}">
        <p14:creationId xmlns:p14="http://schemas.microsoft.com/office/powerpoint/2010/main" val="8998626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15.1 MeV transmission image</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37</a:t>
            </a:fld>
            <a:endParaRPr lang="en-US"/>
          </a:p>
        </p:txBody>
      </p:sp>
      <p:pic>
        <p:nvPicPr>
          <p:cNvPr id="5" name="Picture 5" descr="Fe_Block_imaging_collimated no scat 50 x 50 smoothed"/>
          <p:cNvPicPr>
            <a:picLocks noChangeAspect="1" noChangeArrowheads="1"/>
          </p:cNvPicPr>
          <p:nvPr/>
        </p:nvPicPr>
        <p:blipFill>
          <a:blip r:embed="rId3" cstate="print"/>
          <a:srcRect/>
          <a:stretch>
            <a:fillRect/>
          </a:stretch>
        </p:blipFill>
        <p:spPr bwMode="auto">
          <a:xfrm>
            <a:off x="2362200" y="1219200"/>
            <a:ext cx="4419600" cy="4419600"/>
          </a:xfrm>
          <a:prstGeom prst="rect">
            <a:avLst/>
          </a:prstGeom>
          <a:noFill/>
          <a:ln w="9525">
            <a:noFill/>
            <a:miter lim="800000"/>
            <a:headEnd/>
            <a:tailEnd/>
          </a:ln>
        </p:spPr>
      </p:pic>
      <p:sp>
        <p:nvSpPr>
          <p:cNvPr id="6" name="Rectangle 5"/>
          <p:cNvSpPr/>
          <p:nvPr/>
        </p:nvSpPr>
        <p:spPr>
          <a:xfrm>
            <a:off x="2057400" y="5715000"/>
            <a:ext cx="5105400" cy="646331"/>
          </a:xfrm>
          <a:prstGeom prst="rect">
            <a:avLst/>
          </a:prstGeom>
        </p:spPr>
        <p:txBody>
          <a:bodyPr wrap="square">
            <a:spAutoFit/>
          </a:bodyPr>
          <a:lstStyle/>
          <a:p>
            <a:pPr algn="ctr"/>
            <a:r>
              <a:rPr lang="en-US" sz="1800" b="1" dirty="0">
                <a:latin typeface="Arial"/>
                <a:cs typeface="Arial"/>
              </a:rPr>
              <a:t>100 cc U cube in 40 cm Fe block imaged with 15.1 MeV gammas (MCNPX simulation) </a:t>
            </a:r>
          </a:p>
        </p:txBody>
      </p:sp>
    </p:spTree>
    <p:extLst>
      <p:ext uri="{BB962C8B-B14F-4D97-AF65-F5344CB8AC3E}">
        <p14:creationId xmlns:p14="http://schemas.microsoft.com/office/powerpoint/2010/main" val="289509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SNM</a:t>
            </a:r>
            <a:endParaRPr lang="en-US" dirty="0"/>
          </a:p>
        </p:txBody>
      </p:sp>
      <p:sp>
        <p:nvSpPr>
          <p:cNvPr id="3" name="Content Placeholder 2"/>
          <p:cNvSpPr>
            <a:spLocks noGrp="1"/>
          </p:cNvSpPr>
          <p:nvPr>
            <p:ph idx="1"/>
          </p:nvPr>
        </p:nvSpPr>
        <p:spPr/>
        <p:txBody>
          <a:bodyPr/>
          <a:lstStyle/>
          <a:p>
            <a:pPr marL="258763" indent="-258763">
              <a:spcBef>
                <a:spcPts val="0"/>
              </a:spcBef>
            </a:pPr>
            <a:r>
              <a:rPr lang="en-US" sz="2800" dirty="0"/>
              <a:t>Transmission measurement alone only identifies high-Z material</a:t>
            </a:r>
          </a:p>
          <a:p>
            <a:pPr marL="258763" indent="-258763">
              <a:spcBef>
                <a:spcPts val="0"/>
              </a:spcBef>
            </a:pPr>
            <a:endParaRPr lang="en-US" sz="2800" dirty="0" smtClean="0"/>
          </a:p>
          <a:p>
            <a:pPr marL="258763" indent="-258763">
              <a:spcBef>
                <a:spcPts val="0"/>
              </a:spcBef>
            </a:pPr>
            <a:r>
              <a:rPr lang="en-US" sz="2800" dirty="0" smtClean="0"/>
              <a:t>Use </a:t>
            </a:r>
            <a:r>
              <a:rPr lang="en-US" sz="2800" dirty="0"/>
              <a:t>two approaches to distinguish </a:t>
            </a:r>
            <a:r>
              <a:rPr lang="en-US" sz="2800" baseline="30000" dirty="0"/>
              <a:t>235</a:t>
            </a:r>
            <a:r>
              <a:rPr lang="en-US" sz="2800" dirty="0"/>
              <a:t>U by detection of fission </a:t>
            </a:r>
            <a:r>
              <a:rPr lang="en-US" sz="2800" dirty="0" smtClean="0"/>
              <a:t>products</a:t>
            </a:r>
          </a:p>
          <a:p>
            <a:pPr marL="258763" indent="-258763">
              <a:spcBef>
                <a:spcPts val="0"/>
              </a:spcBef>
            </a:pPr>
            <a:endParaRPr lang="en-US" sz="2800" dirty="0" smtClean="0"/>
          </a:p>
          <a:p>
            <a:pPr marL="658813" lvl="2" indent="-258763">
              <a:spcBef>
                <a:spcPts val="0"/>
              </a:spcBef>
            </a:pPr>
            <a:r>
              <a:rPr lang="en-US" sz="2400" dirty="0"/>
              <a:t>Utilize </a:t>
            </a:r>
            <a:r>
              <a:rPr lang="en-US" sz="2400" dirty="0" err="1"/>
              <a:t>photofission</a:t>
            </a:r>
            <a:endParaRPr lang="en-US" sz="2400" dirty="0"/>
          </a:p>
          <a:p>
            <a:pPr marL="658813" lvl="2" indent="-258763">
              <a:spcBef>
                <a:spcPts val="0"/>
              </a:spcBef>
            </a:pPr>
            <a:endParaRPr lang="en-US" sz="2400" dirty="0" smtClean="0"/>
          </a:p>
          <a:p>
            <a:pPr marL="658813" lvl="2" indent="-258763">
              <a:spcBef>
                <a:spcPts val="0"/>
              </a:spcBef>
            </a:pPr>
            <a:r>
              <a:rPr lang="en-US" sz="2400" dirty="0" smtClean="0"/>
              <a:t>Probe </a:t>
            </a:r>
            <a:r>
              <a:rPr lang="en-US" sz="2400" dirty="0"/>
              <a:t>with low energy neutrons (&lt; 1MeV)</a:t>
            </a:r>
          </a:p>
          <a:p>
            <a:pPr marL="658813" lvl="2" indent="-258763">
              <a:spcBef>
                <a:spcPts val="0"/>
              </a:spcBef>
            </a:pPr>
            <a:endParaRPr lang="en-US" sz="2400" dirty="0" smtClean="0"/>
          </a:p>
          <a:p>
            <a:pPr marL="658813" lvl="2" indent="-258763">
              <a:spcBef>
                <a:spcPts val="0"/>
              </a:spcBef>
            </a:pPr>
            <a:r>
              <a:rPr lang="en-US" sz="2400" dirty="0" smtClean="0"/>
              <a:t>Use </a:t>
            </a:r>
            <a:r>
              <a:rPr lang="en-US" sz="2400" dirty="0"/>
              <a:t>the 9.0 MeV p in a (</a:t>
            </a:r>
            <a:r>
              <a:rPr lang="en-US" sz="2400" dirty="0" err="1"/>
              <a:t>p,n</a:t>
            </a:r>
            <a:r>
              <a:rPr lang="en-US" sz="2400" dirty="0"/>
              <a:t>) reaction</a:t>
            </a:r>
          </a:p>
          <a:p>
            <a:pPr marL="258763" lvl="2" indent="-258763">
              <a:spcBef>
                <a:spcPts val="0"/>
              </a:spcBef>
            </a:pPr>
            <a:endParaRPr lang="en-US" sz="2800" dirty="0" smtClean="0"/>
          </a:p>
          <a:p>
            <a:pPr marL="258763" lvl="2" indent="-258763">
              <a:spcBef>
                <a:spcPts val="0"/>
              </a:spcBef>
            </a:pPr>
            <a:r>
              <a:rPr lang="en-US" sz="2800" dirty="0" smtClean="0"/>
              <a:t>e.g</a:t>
            </a:r>
            <a:r>
              <a:rPr lang="en-US" sz="2800" dirty="0"/>
              <a:t>. </a:t>
            </a:r>
            <a:r>
              <a:rPr lang="en-US" sz="2800" baseline="30000" dirty="0"/>
              <a:t>50</a:t>
            </a:r>
            <a:r>
              <a:rPr lang="en-US" sz="2800" dirty="0"/>
              <a:t>Cr(</a:t>
            </a:r>
            <a:r>
              <a:rPr lang="en-US" sz="2800" dirty="0" err="1"/>
              <a:t>p,n</a:t>
            </a:r>
            <a:r>
              <a:rPr lang="en-US" sz="2800" dirty="0"/>
              <a:t>)</a:t>
            </a:r>
            <a:r>
              <a:rPr lang="en-US" sz="2800" baseline="30000" dirty="0"/>
              <a:t>50</a:t>
            </a:r>
            <a:r>
              <a:rPr lang="en-US" sz="2800" dirty="0"/>
              <a:t>Mn   Q = -8.42 MeV which results in E</a:t>
            </a:r>
            <a:r>
              <a:rPr lang="en-US" sz="2800" baseline="-25000" dirty="0"/>
              <a:t>n</a:t>
            </a:r>
            <a:r>
              <a:rPr lang="en-US" sz="2800" dirty="0"/>
              <a:t> &lt; 1 MeV, below fission threshold for </a:t>
            </a:r>
            <a:r>
              <a:rPr lang="en-US" sz="2800" baseline="30000" dirty="0"/>
              <a:t>238</a:t>
            </a:r>
            <a:r>
              <a:rPr lang="en-US" sz="2800" dirty="0"/>
              <a:t>U</a:t>
            </a:r>
          </a:p>
          <a:p>
            <a:pPr marL="258763" lvl="1" indent="-258763">
              <a:spcBef>
                <a:spcPts val="0"/>
              </a:spcBef>
            </a:pPr>
            <a:endParaRPr lang="en-US" sz="2800" dirty="0"/>
          </a:p>
          <a:p>
            <a:pPr marL="258763" indent="-258763">
              <a:spcBef>
                <a:spcPts val="0"/>
              </a:spcBef>
            </a:pPr>
            <a:endParaRPr lang="en-US" sz="2800"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38</a:t>
            </a:fld>
            <a:endParaRPr lang="en-US"/>
          </a:p>
        </p:txBody>
      </p:sp>
    </p:spTree>
    <p:extLst>
      <p:ext uri="{BB962C8B-B14F-4D97-AF65-F5344CB8AC3E}">
        <p14:creationId xmlns:p14="http://schemas.microsoft.com/office/powerpoint/2010/main" val="396449835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practical concerns for active inspection</a:t>
            </a:r>
            <a:endParaRPr lang="en-US" dirty="0"/>
          </a:p>
        </p:txBody>
      </p:sp>
      <p:sp>
        <p:nvSpPr>
          <p:cNvPr id="3" name="Content Placeholder 2"/>
          <p:cNvSpPr>
            <a:spLocks noGrp="1"/>
          </p:cNvSpPr>
          <p:nvPr>
            <p:ph idx="1"/>
          </p:nvPr>
        </p:nvSpPr>
        <p:spPr/>
        <p:txBody>
          <a:bodyPr/>
          <a:lstStyle/>
          <a:p>
            <a:pPr marL="401638" indent="-401638" eaLnBrk="1" hangingPunct="1">
              <a:lnSpc>
                <a:spcPct val="80000"/>
              </a:lnSpc>
            </a:pPr>
            <a:r>
              <a:rPr lang="en-US" b="1" dirty="0"/>
              <a:t>Useful signal is often a very small component of a very large radiation </a:t>
            </a:r>
            <a:r>
              <a:rPr lang="en-US" b="1" dirty="0" smtClean="0"/>
              <a:t>background</a:t>
            </a:r>
          </a:p>
          <a:p>
            <a:pPr marL="801688" lvl="1" indent="-401638" eaLnBrk="1" hangingPunct="1">
              <a:lnSpc>
                <a:spcPct val="80000"/>
              </a:lnSpc>
            </a:pPr>
            <a:r>
              <a:rPr lang="en-US" sz="1800" b="1" dirty="0" smtClean="0"/>
              <a:t>Sensitivity </a:t>
            </a:r>
            <a:r>
              <a:rPr lang="en-US" sz="1800" b="1" dirty="0"/>
              <a:t>and specificity are </a:t>
            </a:r>
            <a:r>
              <a:rPr lang="en-US" sz="1800" b="1" dirty="0" smtClean="0"/>
              <a:t>needed</a:t>
            </a:r>
          </a:p>
          <a:p>
            <a:pPr marL="801688" lvl="1" indent="-401638" eaLnBrk="1" hangingPunct="1">
              <a:lnSpc>
                <a:spcPct val="80000"/>
              </a:lnSpc>
            </a:pPr>
            <a:r>
              <a:rPr lang="en-US" sz="1800" b="1" dirty="0" smtClean="0"/>
              <a:t>Would </a:t>
            </a:r>
            <a:r>
              <a:rPr lang="en-US" sz="1800" b="1" dirty="0"/>
              <a:t>like to have energy, particle type, and timing information</a:t>
            </a:r>
          </a:p>
          <a:p>
            <a:pPr marL="401638" indent="-401638" eaLnBrk="1" hangingPunct="1">
              <a:lnSpc>
                <a:spcPct val="80000"/>
              </a:lnSpc>
              <a:spcBef>
                <a:spcPct val="50000"/>
              </a:spcBef>
            </a:pPr>
            <a:r>
              <a:rPr lang="en-US" b="1" dirty="0"/>
              <a:t>Extremely high instantaneous count rates push DAQ systems and detector electronics…shielding not always the answer</a:t>
            </a:r>
          </a:p>
          <a:p>
            <a:pPr marL="401638" indent="-401638" eaLnBrk="1" hangingPunct="1">
              <a:lnSpc>
                <a:spcPct val="80000"/>
              </a:lnSpc>
              <a:spcBef>
                <a:spcPct val="50000"/>
              </a:spcBef>
            </a:pPr>
            <a:r>
              <a:rPr lang="en-US" b="1" dirty="0"/>
              <a:t>Detectors in proximity to accelerators or pulse-power sources will encounter EMI</a:t>
            </a:r>
          </a:p>
          <a:p>
            <a:pPr marL="401638" indent="-401638" eaLnBrk="1" hangingPunct="1">
              <a:lnSpc>
                <a:spcPct val="80000"/>
              </a:lnSpc>
              <a:spcBef>
                <a:spcPct val="50000"/>
              </a:spcBef>
            </a:pPr>
            <a:r>
              <a:rPr lang="en-US" b="1" dirty="0"/>
              <a:t>Most AI systems must be designed for continuous operation in non-climate controlled, outdoor environment</a:t>
            </a:r>
          </a:p>
          <a:p>
            <a:pPr marL="401638" indent="-401638" eaLnBrk="1" hangingPunct="1">
              <a:lnSpc>
                <a:spcPct val="80000"/>
              </a:lnSpc>
              <a:spcBef>
                <a:spcPct val="50000"/>
              </a:spcBef>
            </a:pPr>
            <a:r>
              <a:rPr lang="en-US" b="1" dirty="0"/>
              <a:t>Automated detection algorithm development is important in producing deployable systems that can be operated by personnel with limited technical expertise</a:t>
            </a:r>
          </a:p>
          <a:p>
            <a:pPr marL="401638" indent="-401638" algn="just" eaLnBrk="1" hangingPunct="1">
              <a:lnSpc>
                <a:spcPct val="80000"/>
              </a:lnSpc>
              <a:buNone/>
            </a:pPr>
            <a:endParaRPr lang="en-US" b="1" dirty="0"/>
          </a:p>
          <a:p>
            <a:pPr marL="401638" indent="-401638"/>
            <a:endParaRPr lang="en-US" b="1"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a:t>
            </a:fld>
            <a:endParaRPr lang="en-US"/>
          </a:p>
        </p:txBody>
      </p:sp>
    </p:spTree>
    <p:extLst>
      <p:ext uri="{BB962C8B-B14F-4D97-AF65-F5344CB8AC3E}">
        <p14:creationId xmlns:p14="http://schemas.microsoft.com/office/powerpoint/2010/main" val="396977607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Fluence to dose for detection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39</a:t>
            </a:fld>
            <a:endParaRPr lang="en-US" dirty="0"/>
          </a:p>
        </p:txBody>
      </p:sp>
      <p:pic>
        <p:nvPicPr>
          <p:cNvPr id="5" name="Picture 3"/>
          <p:cNvPicPr>
            <a:picLocks noChangeAspect="1" noChangeArrowheads="1"/>
          </p:cNvPicPr>
          <p:nvPr/>
        </p:nvPicPr>
        <p:blipFill>
          <a:blip r:embed="rId3" cstate="print"/>
          <a:srcRect/>
          <a:stretch>
            <a:fillRect/>
          </a:stretch>
        </p:blipFill>
        <p:spPr bwMode="auto">
          <a:xfrm>
            <a:off x="1371600" y="1143000"/>
            <a:ext cx="6132034" cy="4953000"/>
          </a:xfrm>
          <a:prstGeom prst="rect">
            <a:avLst/>
          </a:prstGeom>
          <a:noFill/>
          <a:ln w="9525" algn="ctr">
            <a:noFill/>
            <a:miter lim="800000"/>
            <a:headEnd/>
            <a:tailEnd/>
          </a:ln>
          <a:effectLst/>
        </p:spPr>
      </p:pic>
    </p:spTree>
    <p:extLst>
      <p:ext uri="{BB962C8B-B14F-4D97-AF65-F5344CB8AC3E}">
        <p14:creationId xmlns:p14="http://schemas.microsoft.com/office/powerpoint/2010/main" val="34998318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Past experience with photonuclear inspection</a:t>
            </a:r>
            <a:endParaRPr lang="en-US" dirty="0"/>
          </a:p>
        </p:txBody>
      </p:sp>
      <p:graphicFrame>
        <p:nvGraphicFramePr>
          <p:cNvPr id="6" name="Object 4"/>
          <p:cNvGraphicFramePr>
            <a:graphicFrameLocks noGrp="1" noChangeAspect="1"/>
          </p:cNvGraphicFramePr>
          <p:nvPr>
            <p:ph idx="1"/>
            <p:extLst>
              <p:ext uri="{D42A27DB-BD31-4B8C-83A1-F6EECF244321}">
                <p14:modId xmlns:p14="http://schemas.microsoft.com/office/powerpoint/2010/main" val="2682820410"/>
              </p:ext>
            </p:extLst>
          </p:nvPr>
        </p:nvGraphicFramePr>
        <p:xfrm>
          <a:off x="4800600" y="1905000"/>
          <a:ext cx="3676650" cy="3044825"/>
        </p:xfrm>
        <a:graphic>
          <a:graphicData uri="http://schemas.openxmlformats.org/presentationml/2006/ole">
            <mc:AlternateContent xmlns:mc="http://schemas.openxmlformats.org/markup-compatibility/2006">
              <mc:Choice xmlns:v="urn:schemas-microsoft-com:vml" Requires="v">
                <p:oleObj spid="_x0000_s35860" name="Graph" r:id="rId4" imgW="3676227" imgH="3044613" progId="">
                  <p:embed/>
                </p:oleObj>
              </mc:Choice>
              <mc:Fallback>
                <p:oleObj name="Graph" r:id="rId4" imgW="3676227" imgH="3044613"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l="9581" t="12691" r="9222" b="11308"/>
                      <a:stretch>
                        <a:fillRect/>
                      </a:stretch>
                    </p:blipFill>
                    <p:spPr bwMode="auto">
                      <a:xfrm>
                        <a:off x="4800600" y="1905000"/>
                        <a:ext cx="3676650" cy="304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 name="Slide Number Placeholder 3"/>
          <p:cNvSpPr>
            <a:spLocks noGrp="1"/>
          </p:cNvSpPr>
          <p:nvPr>
            <p:ph type="sldNum" sz="quarter" idx="10"/>
          </p:nvPr>
        </p:nvSpPr>
        <p:spPr/>
        <p:txBody>
          <a:bodyPr/>
          <a:lstStyle/>
          <a:p>
            <a:fld id="{4133C25E-CF4D-43E1-A3B1-84ABC395176C}" type="slidenum">
              <a:rPr lang="en-US" smtClean="0"/>
              <a:pPr/>
              <a:t>40</a:t>
            </a:fld>
            <a:endParaRPr lang="en-US"/>
          </a:p>
        </p:txBody>
      </p:sp>
      <p:sp>
        <p:nvSpPr>
          <p:cNvPr id="7" name="Text Box 9"/>
          <p:cNvSpPr txBox="1">
            <a:spLocks noChangeArrowheads="1"/>
          </p:cNvSpPr>
          <p:nvPr/>
        </p:nvSpPr>
        <p:spPr bwMode="auto">
          <a:xfrm>
            <a:off x="6258832" y="5047117"/>
            <a:ext cx="1270751" cy="369332"/>
          </a:xfrm>
          <a:prstGeom prst="rect">
            <a:avLst/>
          </a:prstGeom>
          <a:noFill/>
          <a:ln w="9525">
            <a:noFill/>
            <a:miter lim="800000"/>
            <a:headEnd/>
            <a:tailEnd/>
          </a:ln>
        </p:spPr>
        <p:txBody>
          <a:bodyPr wrap="none">
            <a:spAutoFit/>
          </a:bodyPr>
          <a:lstStyle/>
          <a:p>
            <a:pPr>
              <a:buNone/>
            </a:pPr>
            <a:r>
              <a:rPr lang="en-US" sz="1800" b="1" dirty="0">
                <a:latin typeface="Arial"/>
                <a:cs typeface="Arial"/>
              </a:rPr>
              <a:t>Time (ms)</a:t>
            </a:r>
          </a:p>
        </p:txBody>
      </p:sp>
      <p:sp>
        <p:nvSpPr>
          <p:cNvPr id="8" name="Text Box 10"/>
          <p:cNvSpPr txBox="1">
            <a:spLocks noChangeArrowheads="1"/>
          </p:cNvSpPr>
          <p:nvPr/>
        </p:nvSpPr>
        <p:spPr bwMode="auto">
          <a:xfrm rot="16200000">
            <a:off x="2814049" y="3320307"/>
            <a:ext cx="3262131" cy="369332"/>
          </a:xfrm>
          <a:prstGeom prst="rect">
            <a:avLst/>
          </a:prstGeom>
          <a:noFill/>
          <a:ln w="9525">
            <a:noFill/>
            <a:miter lim="800000"/>
            <a:headEnd/>
            <a:tailEnd/>
          </a:ln>
        </p:spPr>
        <p:txBody>
          <a:bodyPr wrap="none">
            <a:spAutoFit/>
          </a:bodyPr>
          <a:lstStyle/>
          <a:p>
            <a:pPr>
              <a:buNone/>
            </a:pPr>
            <a:r>
              <a:rPr lang="en-US" sz="1800" b="1" dirty="0">
                <a:latin typeface="Arial"/>
                <a:cs typeface="Arial"/>
              </a:rPr>
              <a:t>Neutron Counting Rate (n/s)</a:t>
            </a:r>
          </a:p>
        </p:txBody>
      </p:sp>
      <p:sp>
        <p:nvSpPr>
          <p:cNvPr id="9" name="Rectangle 8"/>
          <p:cNvSpPr/>
          <p:nvPr/>
        </p:nvSpPr>
        <p:spPr>
          <a:xfrm>
            <a:off x="304800" y="1752600"/>
            <a:ext cx="3810000" cy="3785652"/>
          </a:xfrm>
          <a:prstGeom prst="rect">
            <a:avLst/>
          </a:prstGeom>
        </p:spPr>
        <p:txBody>
          <a:bodyPr wrap="square">
            <a:spAutoFit/>
          </a:bodyPr>
          <a:lstStyle/>
          <a:p>
            <a:pPr marL="285750" indent="-285750" eaLnBrk="1" hangingPunct="1">
              <a:buFont typeface="Arial"/>
              <a:buChar char="•"/>
            </a:pPr>
            <a:r>
              <a:rPr lang="en-US" sz="2000" dirty="0">
                <a:latin typeface="Arial"/>
                <a:cs typeface="Arial"/>
              </a:rPr>
              <a:t>Early inspection utilized 6-10 MeV photons</a:t>
            </a:r>
          </a:p>
          <a:p>
            <a:pPr marL="285750" indent="-285750" eaLnBrk="1" hangingPunct="1">
              <a:buFont typeface="Arial"/>
              <a:buChar char="•"/>
            </a:pPr>
            <a:r>
              <a:rPr lang="en-US" sz="2000" dirty="0">
                <a:latin typeface="Arial"/>
                <a:cs typeface="Arial"/>
              </a:rPr>
              <a:t>Simple counting of delayed neutron and gamma emissions between pulses or post-irradiation</a:t>
            </a:r>
          </a:p>
          <a:p>
            <a:pPr marL="285750" indent="-285750" eaLnBrk="1" hangingPunct="1">
              <a:buFont typeface="Arial"/>
              <a:buChar char="•"/>
            </a:pPr>
            <a:r>
              <a:rPr lang="en-US" sz="2000" dirty="0">
                <a:latin typeface="Arial"/>
                <a:cs typeface="Arial"/>
              </a:rPr>
              <a:t>Recent improvements to photonuclear inspection included assessing prompt emissions of neutrons</a:t>
            </a:r>
          </a:p>
          <a:p>
            <a:pPr marL="285750" indent="-285750" eaLnBrk="1" hangingPunct="1">
              <a:buFont typeface="Arial"/>
              <a:buChar char="•"/>
            </a:pPr>
            <a:r>
              <a:rPr lang="en-US" sz="2000" dirty="0">
                <a:latin typeface="Arial"/>
                <a:cs typeface="Arial"/>
              </a:rPr>
              <a:t>Higher energies </a:t>
            </a:r>
            <a:r>
              <a:rPr lang="en-US" sz="2000" dirty="0" smtClean="0">
                <a:latin typeface="Arial"/>
                <a:cs typeface="Arial"/>
              </a:rPr>
              <a:t>of </a:t>
            </a:r>
            <a:r>
              <a:rPr lang="en-US" sz="2000" dirty="0">
                <a:latin typeface="Arial"/>
                <a:cs typeface="Arial"/>
              </a:rPr>
              <a:t>10-20 MeV investigated</a:t>
            </a:r>
          </a:p>
        </p:txBody>
      </p:sp>
    </p:spTree>
    <p:extLst>
      <p:ext uri="{BB962C8B-B14F-4D97-AF65-F5344CB8AC3E}">
        <p14:creationId xmlns:p14="http://schemas.microsoft.com/office/powerpoint/2010/main" val="298715772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A “non-nuclear” active interrogation method: using high-energy photons for Z discrimination</a:t>
            </a:r>
            <a:endParaRPr lang="en-US" sz="2400"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41</a:t>
            </a:fld>
            <a:endParaRPr lang="en-US"/>
          </a:p>
        </p:txBody>
      </p:sp>
      <p:grpSp>
        <p:nvGrpSpPr>
          <p:cNvPr id="3" name="Group 7"/>
          <p:cNvGrpSpPr>
            <a:grpSpLocks/>
          </p:cNvGrpSpPr>
          <p:nvPr/>
        </p:nvGrpSpPr>
        <p:grpSpPr bwMode="auto">
          <a:xfrm>
            <a:off x="990600" y="1143000"/>
            <a:ext cx="7744818" cy="5105400"/>
            <a:chOff x="2624" y="2164"/>
            <a:chExt cx="2368" cy="1476"/>
          </a:xfrm>
        </p:grpSpPr>
        <p:pic>
          <p:nvPicPr>
            <p:cNvPr id="6" name="Picture 8" descr="allproc"/>
            <p:cNvPicPr>
              <a:picLocks noChangeAspect="1" noChangeArrowheads="1"/>
            </p:cNvPicPr>
            <p:nvPr/>
          </p:nvPicPr>
          <p:blipFill>
            <a:blip r:embed="rId3" cstate="print"/>
            <a:srcRect/>
            <a:stretch>
              <a:fillRect/>
            </a:stretch>
          </p:blipFill>
          <p:spPr bwMode="auto">
            <a:xfrm>
              <a:off x="2624" y="2164"/>
              <a:ext cx="2368" cy="1476"/>
            </a:xfrm>
            <a:prstGeom prst="rect">
              <a:avLst/>
            </a:prstGeom>
            <a:noFill/>
          </p:spPr>
        </p:pic>
        <p:sp>
          <p:nvSpPr>
            <p:cNvPr id="7" name="Rectangle 9"/>
            <p:cNvSpPr>
              <a:spLocks noChangeArrowheads="1"/>
            </p:cNvSpPr>
            <p:nvPr/>
          </p:nvSpPr>
          <p:spPr bwMode="auto">
            <a:xfrm>
              <a:off x="2829" y="2250"/>
              <a:ext cx="1899" cy="507"/>
            </a:xfrm>
            <a:prstGeom prst="rect">
              <a:avLst/>
            </a:prstGeom>
            <a:solidFill>
              <a:schemeClr val="accent1">
                <a:alpha val="33000"/>
              </a:schemeClr>
            </a:solidFill>
            <a:ln w="9525" algn="ctr">
              <a:noFill/>
              <a:miter lim="800000"/>
              <a:headEnd/>
              <a:tailEnd/>
            </a:ln>
            <a:effectLst/>
          </p:spPr>
          <p:txBody>
            <a:bodyPr lIns="18288" tIns="18288" rIns="18288" bIns="18288" anchor="ctr"/>
            <a:lstStyle/>
            <a:p>
              <a:endParaRPr lang="en-US"/>
            </a:p>
          </p:txBody>
        </p:sp>
      </p:grpSp>
    </p:spTree>
    <p:extLst>
      <p:ext uri="{BB962C8B-B14F-4D97-AF65-F5344CB8AC3E}">
        <p14:creationId xmlns:p14="http://schemas.microsoft.com/office/powerpoint/2010/main" val="103605734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a:t>
            </a:r>
            <a:r>
              <a:rPr lang="en-US" dirty="0"/>
              <a:t>high-energy photons for Z </a:t>
            </a:r>
            <a:r>
              <a:rPr lang="en-US" dirty="0" smtClean="0"/>
              <a:t>discrimination: approach</a:t>
            </a:r>
            <a:endParaRPr lang="en-US" dirty="0"/>
          </a:p>
        </p:txBody>
      </p:sp>
      <p:sp>
        <p:nvSpPr>
          <p:cNvPr id="3" name="Content Placeholder 2"/>
          <p:cNvSpPr>
            <a:spLocks noGrp="1"/>
          </p:cNvSpPr>
          <p:nvPr>
            <p:ph idx="1"/>
          </p:nvPr>
        </p:nvSpPr>
        <p:spPr/>
        <p:txBody>
          <a:bodyPr/>
          <a:lstStyle/>
          <a:p>
            <a:pPr marL="234950" indent="-234950">
              <a:spcBef>
                <a:spcPts val="0"/>
              </a:spcBef>
            </a:pPr>
            <a:r>
              <a:rPr lang="en-US" sz="2000" dirty="0"/>
              <a:t>Set as goal detection of materials with </a:t>
            </a:r>
            <a:r>
              <a:rPr lang="en-US" sz="2000" dirty="0" smtClean="0"/>
              <a:t>Z&gt;72</a:t>
            </a:r>
            <a:endParaRPr lang="en-US" sz="2000" dirty="0"/>
          </a:p>
          <a:p>
            <a:pPr marL="455613" lvl="1" indent="-220663">
              <a:spcBef>
                <a:spcPts val="0"/>
              </a:spcBef>
              <a:buFontTx/>
              <a:buChar char="-"/>
            </a:pPr>
            <a:r>
              <a:rPr lang="en-US" dirty="0" smtClean="0"/>
              <a:t>Gets </a:t>
            </a:r>
            <a:r>
              <a:rPr lang="en-US" dirty="0"/>
              <a:t>fissile material but also W and </a:t>
            </a:r>
            <a:r>
              <a:rPr lang="en-US" dirty="0" err="1" smtClean="0"/>
              <a:t>Pb</a:t>
            </a:r>
            <a:endParaRPr lang="en-US" dirty="0"/>
          </a:p>
          <a:p>
            <a:pPr marL="234950" indent="-234950">
              <a:spcBef>
                <a:spcPts val="0"/>
              </a:spcBef>
            </a:pPr>
            <a:endParaRPr lang="en-US" sz="2000" dirty="0" smtClean="0"/>
          </a:p>
          <a:p>
            <a:pPr marL="234950" indent="-234950">
              <a:spcBef>
                <a:spcPts val="0"/>
              </a:spcBef>
            </a:pPr>
            <a:r>
              <a:rPr lang="en-US" sz="2000" dirty="0" smtClean="0"/>
              <a:t>Measure </a:t>
            </a:r>
            <a:r>
              <a:rPr lang="en-US" sz="2000" dirty="0"/>
              <a:t>high energy photon transmission at two energies e.g. 5 MeV and 10 MeV</a:t>
            </a:r>
          </a:p>
          <a:p>
            <a:pPr marL="234950" indent="-234950">
              <a:spcBef>
                <a:spcPts val="0"/>
              </a:spcBef>
            </a:pPr>
            <a:endParaRPr lang="en-US" sz="2000" dirty="0" smtClean="0"/>
          </a:p>
          <a:p>
            <a:pPr marL="234950" indent="-234950">
              <a:spcBef>
                <a:spcPts val="0"/>
              </a:spcBef>
            </a:pPr>
            <a:r>
              <a:rPr lang="en-US" sz="2000" dirty="0" smtClean="0"/>
              <a:t>Based </a:t>
            </a:r>
            <a:r>
              <a:rPr lang="en-US" sz="2000" dirty="0"/>
              <a:t>on differences in pair production, we can distinguish high Z materials in an image</a:t>
            </a:r>
          </a:p>
          <a:p>
            <a:pPr marL="234950" indent="-234950">
              <a:spcBef>
                <a:spcPts val="0"/>
              </a:spcBef>
            </a:pPr>
            <a:endParaRPr lang="en-US" sz="2000" dirty="0" smtClean="0"/>
          </a:p>
          <a:p>
            <a:pPr marL="234950" indent="-234950">
              <a:spcBef>
                <a:spcPts val="0"/>
              </a:spcBef>
            </a:pPr>
            <a:r>
              <a:rPr lang="en-US" sz="2000" dirty="0" smtClean="0"/>
              <a:t>Problem </a:t>
            </a:r>
            <a:r>
              <a:rPr lang="en-US" sz="2000" dirty="0"/>
              <a:t>is that only the photons at the top end of the continuous spectrum exhibit a difference so the effect is </a:t>
            </a:r>
            <a:r>
              <a:rPr lang="en-US" sz="2000" dirty="0" smtClean="0"/>
              <a:t>small</a:t>
            </a:r>
            <a:endParaRPr lang="en-US" sz="2000"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42</a:t>
            </a:fld>
            <a:endParaRPr lang="en-US"/>
          </a:p>
        </p:txBody>
      </p:sp>
    </p:spTree>
    <p:extLst>
      <p:ext uri="{BB962C8B-B14F-4D97-AF65-F5344CB8AC3E}">
        <p14:creationId xmlns:p14="http://schemas.microsoft.com/office/powerpoint/2010/main" val="266244564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detection of HEU – the promise</a:t>
            </a:r>
            <a:endParaRPr lang="en-US" dirty="0"/>
          </a:p>
        </p:txBody>
      </p:sp>
      <p:sp>
        <p:nvSpPr>
          <p:cNvPr id="3" name="Content Placeholder 2"/>
          <p:cNvSpPr>
            <a:spLocks noGrp="1"/>
          </p:cNvSpPr>
          <p:nvPr>
            <p:ph idx="1"/>
          </p:nvPr>
        </p:nvSpPr>
        <p:spPr/>
        <p:txBody>
          <a:bodyPr/>
          <a:lstStyle/>
          <a:p>
            <a:pPr>
              <a:spcBef>
                <a:spcPts val="0"/>
              </a:spcBef>
              <a:defRPr/>
            </a:pPr>
            <a:r>
              <a:rPr lang="en-US" sz="1800" b="1" dirty="0"/>
              <a:t>Active techniques are promising because externally applied radiation can penetrate to deeply imbedded and shielded HEU</a:t>
            </a:r>
          </a:p>
          <a:p>
            <a:pPr lvl="1">
              <a:spcBef>
                <a:spcPts val="0"/>
              </a:spcBef>
              <a:buFontTx/>
              <a:buChar char="-"/>
              <a:defRPr/>
            </a:pPr>
            <a:r>
              <a:rPr lang="en-US" sz="1800" b="1" dirty="0" smtClean="0"/>
              <a:t>Current </a:t>
            </a:r>
            <a:r>
              <a:rPr lang="en-US" sz="1800" b="1" dirty="0"/>
              <a:t>techniques successfully determine the mass and enrichment of HEU in small, standard, homogeneous </a:t>
            </a:r>
            <a:r>
              <a:rPr lang="en-US" sz="1800" b="1" dirty="0" smtClean="0"/>
              <a:t>samples</a:t>
            </a:r>
          </a:p>
          <a:p>
            <a:pPr lvl="1">
              <a:spcBef>
                <a:spcPts val="0"/>
              </a:spcBef>
              <a:buFontTx/>
              <a:buChar char="-"/>
              <a:defRPr/>
            </a:pPr>
            <a:r>
              <a:rPr lang="en-US" sz="1800" b="1" dirty="0" smtClean="0"/>
              <a:t>These </a:t>
            </a:r>
            <a:r>
              <a:rPr lang="en-US" sz="1800" b="1" dirty="0"/>
              <a:t>conditions do not hold for nuclear explosives</a:t>
            </a:r>
          </a:p>
          <a:p>
            <a:pPr>
              <a:spcBef>
                <a:spcPts val="0"/>
              </a:spcBef>
              <a:defRPr/>
            </a:pPr>
            <a:r>
              <a:rPr lang="en-US" sz="1800" b="1" dirty="0"/>
              <a:t>Examples of active techniques that can be used:</a:t>
            </a:r>
          </a:p>
          <a:p>
            <a:pPr lvl="1">
              <a:spcBef>
                <a:spcPts val="0"/>
              </a:spcBef>
              <a:buFontTx/>
              <a:buChar char="-"/>
              <a:defRPr/>
            </a:pPr>
            <a:r>
              <a:rPr lang="en-US" sz="1800" b="1" dirty="0" smtClean="0"/>
              <a:t>Nuclear </a:t>
            </a:r>
            <a:r>
              <a:rPr lang="en-US" sz="1800" b="1" dirty="0"/>
              <a:t>Material Identification System (NMIS</a:t>
            </a:r>
            <a:r>
              <a:rPr lang="en-US" sz="1800" b="1" dirty="0" smtClean="0"/>
              <a:t>)</a:t>
            </a:r>
          </a:p>
          <a:p>
            <a:pPr lvl="1">
              <a:spcBef>
                <a:spcPts val="0"/>
              </a:spcBef>
              <a:buFontTx/>
              <a:buChar char="-"/>
              <a:defRPr/>
            </a:pPr>
            <a:r>
              <a:rPr lang="en-US" sz="1800" b="1" dirty="0" smtClean="0"/>
              <a:t>Threshold </a:t>
            </a:r>
            <a:r>
              <a:rPr lang="en-US" sz="1800" b="1" dirty="0"/>
              <a:t>neutron-induced </a:t>
            </a:r>
            <a:r>
              <a:rPr lang="en-US" sz="1800" b="1" dirty="0" smtClean="0"/>
              <a:t>fission</a:t>
            </a:r>
          </a:p>
          <a:p>
            <a:pPr lvl="1">
              <a:spcBef>
                <a:spcPts val="0"/>
              </a:spcBef>
              <a:buFontTx/>
              <a:buChar char="-"/>
              <a:defRPr/>
            </a:pPr>
            <a:r>
              <a:rPr lang="en-US" sz="1800" b="1" dirty="0" smtClean="0"/>
              <a:t>Neutron</a:t>
            </a:r>
            <a:r>
              <a:rPr lang="en-US" sz="1800" b="1" dirty="0"/>
              <a:t>-induced differential die-</a:t>
            </a:r>
            <a:r>
              <a:rPr lang="en-US" sz="1800" b="1" dirty="0" smtClean="0"/>
              <a:t>away</a:t>
            </a:r>
          </a:p>
          <a:p>
            <a:pPr lvl="1">
              <a:spcBef>
                <a:spcPts val="0"/>
              </a:spcBef>
              <a:buFontTx/>
              <a:buChar char="-"/>
              <a:defRPr/>
            </a:pPr>
            <a:r>
              <a:rPr lang="en-US" sz="1800" b="1" dirty="0" smtClean="0"/>
              <a:t>Bremsstrahlung</a:t>
            </a:r>
            <a:r>
              <a:rPr lang="en-US" sz="1800" b="1" dirty="0"/>
              <a:t>-induced </a:t>
            </a:r>
            <a:r>
              <a:rPr lang="en-US" sz="1800" b="1" dirty="0" err="1" smtClean="0"/>
              <a:t>photofission</a:t>
            </a:r>
            <a:endParaRPr lang="en-US" sz="1800" b="1" dirty="0" smtClean="0"/>
          </a:p>
          <a:p>
            <a:pPr lvl="1">
              <a:spcBef>
                <a:spcPts val="0"/>
              </a:spcBef>
              <a:buFontTx/>
              <a:buChar char="-"/>
              <a:defRPr/>
            </a:pPr>
            <a:r>
              <a:rPr lang="en-US" sz="1800" b="1" dirty="0" smtClean="0"/>
              <a:t>Proton </a:t>
            </a:r>
            <a:r>
              <a:rPr lang="en-US" sz="1800" b="1" dirty="0"/>
              <a:t>induced fission</a:t>
            </a:r>
          </a:p>
        </p:txBody>
      </p:sp>
      <p:sp>
        <p:nvSpPr>
          <p:cNvPr id="4" name="Slide Number Placeholder 3"/>
          <p:cNvSpPr>
            <a:spLocks noGrp="1"/>
          </p:cNvSpPr>
          <p:nvPr>
            <p:ph type="sldNum" sz="quarter" idx="10"/>
          </p:nvPr>
        </p:nvSpPr>
        <p:spPr/>
        <p:txBody>
          <a:bodyPr/>
          <a:lstStyle/>
          <a:p>
            <a:fld id="{4133C25E-CF4D-43E1-A3B1-84ABC395176C}" type="slidenum">
              <a:rPr lang="en-US" smtClean="0"/>
              <a:pPr/>
              <a:t>4</a:t>
            </a:fld>
            <a:endParaRPr lang="en-US"/>
          </a:p>
        </p:txBody>
      </p:sp>
      <p:grpSp>
        <p:nvGrpSpPr>
          <p:cNvPr id="5" name="Group 23"/>
          <p:cNvGrpSpPr>
            <a:grpSpLocks/>
          </p:cNvGrpSpPr>
          <p:nvPr/>
        </p:nvGrpSpPr>
        <p:grpSpPr bwMode="auto">
          <a:xfrm>
            <a:off x="838200" y="4630564"/>
            <a:ext cx="3529425" cy="2227436"/>
            <a:chOff x="614592" y="4056062"/>
            <a:chExt cx="3977412" cy="2656776"/>
          </a:xfrm>
        </p:grpSpPr>
        <p:pic>
          <p:nvPicPr>
            <p:cNvPr id="6" name="Picture 7"/>
            <p:cNvPicPr>
              <a:picLocks noChangeAspect="1" noChangeArrowheads="1"/>
            </p:cNvPicPr>
            <p:nvPr/>
          </p:nvPicPr>
          <p:blipFill>
            <a:blip r:embed="rId3" cstate="print"/>
            <a:srcRect/>
            <a:stretch>
              <a:fillRect/>
            </a:stretch>
          </p:blipFill>
          <p:spPr bwMode="auto">
            <a:xfrm>
              <a:off x="1219200" y="4267200"/>
              <a:ext cx="3200400" cy="1982788"/>
            </a:xfrm>
            <a:prstGeom prst="rect">
              <a:avLst/>
            </a:prstGeom>
            <a:noFill/>
            <a:ln w="9525">
              <a:noFill/>
              <a:miter lim="800000"/>
              <a:headEnd/>
              <a:tailEnd/>
            </a:ln>
          </p:spPr>
        </p:pic>
        <p:sp>
          <p:nvSpPr>
            <p:cNvPr id="7" name="Text Box 8"/>
            <p:cNvSpPr txBox="1">
              <a:spLocks noChangeArrowheads="1"/>
            </p:cNvSpPr>
            <p:nvPr/>
          </p:nvSpPr>
          <p:spPr bwMode="auto">
            <a:xfrm>
              <a:off x="990601" y="6248400"/>
              <a:ext cx="642081"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0.001</a:t>
              </a:r>
            </a:p>
          </p:txBody>
        </p:sp>
        <p:sp>
          <p:nvSpPr>
            <p:cNvPr id="8" name="Text Box 9"/>
            <p:cNvSpPr txBox="1">
              <a:spLocks noChangeArrowheads="1"/>
            </p:cNvSpPr>
            <p:nvPr/>
          </p:nvSpPr>
          <p:spPr bwMode="auto">
            <a:xfrm>
              <a:off x="1828800" y="6248400"/>
              <a:ext cx="545633"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0.01</a:t>
              </a:r>
            </a:p>
          </p:txBody>
        </p:sp>
        <p:sp>
          <p:nvSpPr>
            <p:cNvPr id="9" name="Text Box 10"/>
            <p:cNvSpPr txBox="1">
              <a:spLocks noChangeArrowheads="1"/>
            </p:cNvSpPr>
            <p:nvPr/>
          </p:nvSpPr>
          <p:spPr bwMode="auto">
            <a:xfrm>
              <a:off x="2632075" y="6237287"/>
              <a:ext cx="449185"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0.1</a:t>
              </a:r>
            </a:p>
          </p:txBody>
        </p:sp>
        <p:sp>
          <p:nvSpPr>
            <p:cNvPr id="10" name="Text Box 11"/>
            <p:cNvSpPr txBox="1">
              <a:spLocks noChangeArrowheads="1"/>
            </p:cNvSpPr>
            <p:nvPr/>
          </p:nvSpPr>
          <p:spPr bwMode="auto">
            <a:xfrm>
              <a:off x="3429000" y="6248400"/>
              <a:ext cx="449185"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1.0</a:t>
              </a:r>
            </a:p>
          </p:txBody>
        </p:sp>
        <p:sp>
          <p:nvSpPr>
            <p:cNvPr id="11" name="Text Box 12"/>
            <p:cNvSpPr txBox="1">
              <a:spLocks noChangeArrowheads="1"/>
            </p:cNvSpPr>
            <p:nvPr/>
          </p:nvSpPr>
          <p:spPr bwMode="auto">
            <a:xfrm>
              <a:off x="4191001" y="6248400"/>
              <a:ext cx="401003"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10</a:t>
              </a:r>
            </a:p>
          </p:txBody>
        </p:sp>
        <p:sp>
          <p:nvSpPr>
            <p:cNvPr id="12" name="Text Box 13"/>
            <p:cNvSpPr txBox="1">
              <a:spLocks noChangeArrowheads="1"/>
            </p:cNvSpPr>
            <p:nvPr/>
          </p:nvSpPr>
          <p:spPr bwMode="auto">
            <a:xfrm>
              <a:off x="1828800" y="6400802"/>
              <a:ext cx="2029197"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Neutron Energy (MeV)</a:t>
              </a:r>
            </a:p>
          </p:txBody>
        </p:sp>
        <p:sp>
          <p:nvSpPr>
            <p:cNvPr id="13" name="Text Box 14"/>
            <p:cNvSpPr txBox="1">
              <a:spLocks noChangeArrowheads="1"/>
            </p:cNvSpPr>
            <p:nvPr/>
          </p:nvSpPr>
          <p:spPr bwMode="auto">
            <a:xfrm>
              <a:off x="838200" y="6095999"/>
              <a:ext cx="511592"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10</a:t>
              </a:r>
              <a:r>
                <a:rPr lang="en-US" sz="1200" b="1" baseline="30000" dirty="0">
                  <a:latin typeface="Arial"/>
                  <a:cs typeface="Arial"/>
                </a:rPr>
                <a:t>-4</a:t>
              </a:r>
              <a:endParaRPr lang="en-US" sz="1200" b="1" dirty="0">
                <a:latin typeface="Arial"/>
                <a:cs typeface="Arial"/>
              </a:endParaRPr>
            </a:p>
          </p:txBody>
        </p:sp>
        <p:sp>
          <p:nvSpPr>
            <p:cNvPr id="14" name="Text Box 15"/>
            <p:cNvSpPr txBox="1">
              <a:spLocks noChangeArrowheads="1"/>
            </p:cNvSpPr>
            <p:nvPr/>
          </p:nvSpPr>
          <p:spPr bwMode="auto">
            <a:xfrm>
              <a:off x="847725" y="5726113"/>
              <a:ext cx="503802"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10</a:t>
              </a:r>
              <a:r>
                <a:rPr lang="en-US" sz="1200" b="1" baseline="30000" dirty="0">
                  <a:latin typeface="Arial"/>
                  <a:cs typeface="Arial"/>
                </a:rPr>
                <a:t>-3</a:t>
              </a:r>
              <a:endParaRPr lang="en-US" sz="1200" b="1" dirty="0">
                <a:latin typeface="Arial"/>
                <a:cs typeface="Arial"/>
              </a:endParaRPr>
            </a:p>
          </p:txBody>
        </p:sp>
        <p:sp>
          <p:nvSpPr>
            <p:cNvPr id="15" name="Text Box 16"/>
            <p:cNvSpPr txBox="1">
              <a:spLocks noChangeArrowheads="1"/>
            </p:cNvSpPr>
            <p:nvPr/>
          </p:nvSpPr>
          <p:spPr bwMode="auto">
            <a:xfrm>
              <a:off x="838200" y="5387974"/>
              <a:ext cx="503802"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10</a:t>
              </a:r>
              <a:r>
                <a:rPr lang="en-US" sz="1200" b="1" baseline="30000" dirty="0">
                  <a:latin typeface="Arial"/>
                  <a:cs typeface="Arial"/>
                </a:rPr>
                <a:t>-2</a:t>
              </a:r>
              <a:endParaRPr lang="en-US" sz="1200" b="1" dirty="0">
                <a:latin typeface="Arial"/>
                <a:cs typeface="Arial"/>
              </a:endParaRPr>
            </a:p>
          </p:txBody>
        </p:sp>
        <p:sp>
          <p:nvSpPr>
            <p:cNvPr id="16" name="Text Box 17"/>
            <p:cNvSpPr txBox="1">
              <a:spLocks noChangeArrowheads="1"/>
            </p:cNvSpPr>
            <p:nvPr/>
          </p:nvSpPr>
          <p:spPr bwMode="auto">
            <a:xfrm>
              <a:off x="838200" y="5029200"/>
              <a:ext cx="503802"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10</a:t>
              </a:r>
              <a:r>
                <a:rPr lang="en-US" sz="1200" b="1" baseline="30000" dirty="0">
                  <a:latin typeface="Arial"/>
                  <a:cs typeface="Arial"/>
                </a:rPr>
                <a:t>-1</a:t>
              </a:r>
              <a:endParaRPr lang="en-US" sz="1200" b="1" dirty="0">
                <a:latin typeface="Arial"/>
                <a:cs typeface="Arial"/>
              </a:endParaRPr>
            </a:p>
          </p:txBody>
        </p:sp>
        <p:sp>
          <p:nvSpPr>
            <p:cNvPr id="17" name="Text Box 18"/>
            <p:cNvSpPr txBox="1">
              <a:spLocks noChangeArrowheads="1"/>
            </p:cNvSpPr>
            <p:nvPr/>
          </p:nvSpPr>
          <p:spPr bwMode="auto">
            <a:xfrm>
              <a:off x="838200" y="4670424"/>
              <a:ext cx="465301"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10</a:t>
              </a:r>
              <a:r>
                <a:rPr lang="en-US" sz="1200" b="1" baseline="30000" dirty="0">
                  <a:latin typeface="Arial"/>
                  <a:cs typeface="Arial"/>
                </a:rPr>
                <a:t>0</a:t>
              </a:r>
              <a:endParaRPr lang="en-US" sz="1200" b="1" dirty="0">
                <a:latin typeface="Arial"/>
                <a:cs typeface="Arial"/>
              </a:endParaRPr>
            </a:p>
          </p:txBody>
        </p:sp>
        <p:sp>
          <p:nvSpPr>
            <p:cNvPr id="18" name="Text Box 19"/>
            <p:cNvSpPr txBox="1">
              <a:spLocks noChangeArrowheads="1"/>
            </p:cNvSpPr>
            <p:nvPr/>
          </p:nvSpPr>
          <p:spPr bwMode="auto">
            <a:xfrm>
              <a:off x="838200" y="4332287"/>
              <a:ext cx="465301"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10</a:t>
              </a:r>
              <a:r>
                <a:rPr lang="en-US" sz="1200" b="1" baseline="30000" dirty="0">
                  <a:latin typeface="Arial"/>
                  <a:cs typeface="Arial"/>
                </a:rPr>
                <a:t>1</a:t>
              </a:r>
              <a:endParaRPr lang="en-US" sz="1200" b="1" dirty="0">
                <a:latin typeface="Arial"/>
                <a:cs typeface="Arial"/>
              </a:endParaRPr>
            </a:p>
          </p:txBody>
        </p:sp>
        <p:sp>
          <p:nvSpPr>
            <p:cNvPr id="19" name="Text Box 20"/>
            <p:cNvSpPr txBox="1">
              <a:spLocks noChangeArrowheads="1"/>
            </p:cNvSpPr>
            <p:nvPr/>
          </p:nvSpPr>
          <p:spPr bwMode="auto">
            <a:xfrm rot="16200000">
              <a:off x="-444503" y="5115157"/>
              <a:ext cx="2413006" cy="29481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Fission X-section (barns)</a:t>
              </a:r>
            </a:p>
          </p:txBody>
        </p:sp>
        <p:sp>
          <p:nvSpPr>
            <p:cNvPr id="20" name="Text Box 21"/>
            <p:cNvSpPr txBox="1">
              <a:spLocks noChangeArrowheads="1"/>
            </p:cNvSpPr>
            <p:nvPr/>
          </p:nvSpPr>
          <p:spPr bwMode="auto">
            <a:xfrm>
              <a:off x="1676400" y="4648200"/>
              <a:ext cx="526242"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baseline="30000" dirty="0">
                  <a:latin typeface="Arial"/>
                  <a:cs typeface="Arial"/>
                </a:rPr>
                <a:t>235</a:t>
              </a:r>
              <a:r>
                <a:rPr lang="en-US" sz="1200" b="1" dirty="0">
                  <a:latin typeface="Arial"/>
                  <a:cs typeface="Arial"/>
                </a:rPr>
                <a:t>U</a:t>
              </a:r>
            </a:p>
          </p:txBody>
        </p:sp>
        <p:sp>
          <p:nvSpPr>
            <p:cNvPr id="21" name="Text Box 22"/>
            <p:cNvSpPr txBox="1">
              <a:spLocks noChangeArrowheads="1"/>
            </p:cNvSpPr>
            <p:nvPr/>
          </p:nvSpPr>
          <p:spPr bwMode="auto">
            <a:xfrm>
              <a:off x="3505201" y="5562600"/>
              <a:ext cx="526242"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baseline="30000" dirty="0">
                  <a:latin typeface="Arial"/>
                  <a:cs typeface="Arial"/>
                </a:rPr>
                <a:t>238</a:t>
              </a:r>
              <a:r>
                <a:rPr lang="en-US" sz="1200" b="1" dirty="0">
                  <a:latin typeface="Arial"/>
                  <a:cs typeface="Arial"/>
                </a:rPr>
                <a:t>U</a:t>
              </a:r>
            </a:p>
          </p:txBody>
        </p:sp>
        <p:sp>
          <p:nvSpPr>
            <p:cNvPr id="22" name="Text Box 23"/>
            <p:cNvSpPr txBox="1">
              <a:spLocks noChangeArrowheads="1"/>
            </p:cNvSpPr>
            <p:nvPr/>
          </p:nvSpPr>
          <p:spPr bwMode="auto">
            <a:xfrm>
              <a:off x="1676400" y="5257800"/>
              <a:ext cx="1046336" cy="312036"/>
            </a:xfrm>
            <a:prstGeom prst="rect">
              <a:avLst/>
            </a:prstGeom>
            <a:noFill/>
            <a:ln w="12700">
              <a:noFill/>
              <a:miter lim="800000"/>
              <a:headEnd/>
              <a:tailEnd/>
            </a:ln>
          </p:spPr>
          <p:txBody>
            <a:bodyPr wrap="none">
              <a:spAutoFit/>
            </a:bodyPr>
            <a:lstStyle/>
            <a:p>
              <a:pPr>
                <a:lnSpc>
                  <a:spcPct val="90000"/>
                </a:lnSpc>
                <a:spcBef>
                  <a:spcPct val="20000"/>
                </a:spcBef>
              </a:pPr>
              <a:r>
                <a:rPr lang="en-US" sz="1200" b="1" dirty="0">
                  <a:latin typeface="Arial"/>
                  <a:cs typeface="Arial"/>
                </a:rPr>
                <a:t>Threshold</a:t>
              </a:r>
            </a:p>
          </p:txBody>
        </p:sp>
      </p:grpSp>
      <p:pic>
        <p:nvPicPr>
          <p:cNvPr id="23" name="Picture 6"/>
          <p:cNvPicPr>
            <a:picLocks noChangeAspect="1" noChangeArrowheads="1"/>
          </p:cNvPicPr>
          <p:nvPr/>
        </p:nvPicPr>
        <p:blipFill>
          <a:blip r:embed="rId4" cstate="print"/>
          <a:srcRect/>
          <a:stretch>
            <a:fillRect/>
          </a:stretch>
        </p:blipFill>
        <p:spPr bwMode="auto">
          <a:xfrm>
            <a:off x="5334000" y="3733800"/>
            <a:ext cx="3657600" cy="2544763"/>
          </a:xfrm>
          <a:prstGeom prst="rect">
            <a:avLst/>
          </a:prstGeom>
          <a:noFill/>
          <a:ln w="12700">
            <a:noFill/>
            <a:miter lim="800000"/>
            <a:headEnd/>
            <a:tailEnd/>
          </a:ln>
        </p:spPr>
      </p:pic>
    </p:spTree>
    <p:extLst>
      <p:ext uri="{BB962C8B-B14F-4D97-AF65-F5344CB8AC3E}">
        <p14:creationId xmlns:p14="http://schemas.microsoft.com/office/powerpoint/2010/main" val="42567549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Active detection of HEU – some drawbacks</a:t>
            </a:r>
            <a:endParaRPr lang="en-US" dirty="0"/>
          </a:p>
        </p:txBody>
      </p:sp>
      <p:sp>
        <p:nvSpPr>
          <p:cNvPr id="3" name="Content Placeholder 2"/>
          <p:cNvSpPr>
            <a:spLocks noGrp="1"/>
          </p:cNvSpPr>
          <p:nvPr>
            <p:ph idx="1"/>
          </p:nvPr>
        </p:nvSpPr>
        <p:spPr/>
        <p:txBody>
          <a:bodyPr/>
          <a:lstStyle/>
          <a:p>
            <a:pPr>
              <a:spcBef>
                <a:spcPts val="0"/>
              </a:spcBef>
              <a:defRPr/>
            </a:pPr>
            <a:r>
              <a:rPr lang="en-US" b="1" dirty="0">
                <a:latin typeface="+mn-lt"/>
              </a:rPr>
              <a:t>Booby traps—the radiation switch</a:t>
            </a:r>
          </a:p>
          <a:p>
            <a:pPr>
              <a:spcBef>
                <a:spcPts val="0"/>
              </a:spcBef>
              <a:defRPr/>
            </a:pPr>
            <a:endParaRPr lang="en-US" b="1" dirty="0" smtClean="0">
              <a:latin typeface="+mn-lt"/>
            </a:endParaRPr>
          </a:p>
          <a:p>
            <a:pPr>
              <a:spcBef>
                <a:spcPts val="0"/>
              </a:spcBef>
              <a:defRPr/>
            </a:pPr>
            <a:r>
              <a:rPr lang="en-US" b="1" dirty="0" smtClean="0">
                <a:latin typeface="+mn-lt"/>
              </a:rPr>
              <a:t>Exposure </a:t>
            </a:r>
            <a:r>
              <a:rPr lang="en-US" b="1" dirty="0">
                <a:latin typeface="+mn-lt"/>
              </a:rPr>
              <a:t>of live warheads to incident radiation</a:t>
            </a:r>
          </a:p>
          <a:p>
            <a:pPr>
              <a:spcBef>
                <a:spcPts val="0"/>
              </a:spcBef>
              <a:defRPr/>
            </a:pPr>
            <a:endParaRPr lang="en-US" b="1" dirty="0" smtClean="0">
              <a:latin typeface="+mn-lt"/>
            </a:endParaRPr>
          </a:p>
          <a:p>
            <a:pPr>
              <a:spcBef>
                <a:spcPts val="0"/>
              </a:spcBef>
              <a:defRPr/>
            </a:pPr>
            <a:r>
              <a:rPr lang="en-US" b="1" dirty="0" smtClean="0">
                <a:latin typeface="+mn-lt"/>
              </a:rPr>
              <a:t>Divergent </a:t>
            </a:r>
            <a:r>
              <a:rPr lang="en-US" b="1" dirty="0">
                <a:latin typeface="+mn-lt"/>
              </a:rPr>
              <a:t>interrogation sources</a:t>
            </a:r>
          </a:p>
          <a:p>
            <a:pPr lvl="1">
              <a:spcBef>
                <a:spcPts val="0"/>
              </a:spcBef>
              <a:defRPr/>
            </a:pPr>
            <a:r>
              <a:rPr lang="en-US" sz="2400" b="1" dirty="0">
                <a:latin typeface="+mn-lt"/>
              </a:rPr>
              <a:t>Inspection personnel and detector exposure problems</a:t>
            </a:r>
          </a:p>
          <a:p>
            <a:pPr lvl="1">
              <a:spcBef>
                <a:spcPts val="0"/>
              </a:spcBef>
              <a:defRPr/>
            </a:pPr>
            <a:r>
              <a:rPr lang="en-US" sz="2400" b="1" dirty="0">
                <a:latin typeface="+mn-lt"/>
              </a:rPr>
              <a:t>Stowaways</a:t>
            </a:r>
          </a:p>
          <a:p>
            <a:pPr lvl="1">
              <a:spcBef>
                <a:spcPts val="0"/>
              </a:spcBef>
              <a:defRPr/>
            </a:pPr>
            <a:r>
              <a:rPr lang="en-US" sz="2400" b="1" dirty="0">
                <a:latin typeface="+mn-lt"/>
              </a:rPr>
              <a:t>Impractical for long-distance detection </a:t>
            </a:r>
          </a:p>
          <a:p>
            <a:pPr lvl="1">
              <a:spcBef>
                <a:spcPts val="0"/>
              </a:spcBef>
              <a:defRPr/>
            </a:pPr>
            <a:r>
              <a:rPr lang="en-US" sz="2400" b="1" dirty="0">
                <a:latin typeface="+mn-lt"/>
              </a:rPr>
              <a:t>Not all interrogation sources are divergent</a:t>
            </a:r>
          </a:p>
          <a:p>
            <a:pPr>
              <a:spcBef>
                <a:spcPts val="0"/>
              </a:spcBef>
              <a:defRPr/>
            </a:pPr>
            <a:endParaRPr lang="en-US" b="1" dirty="0" smtClean="0">
              <a:latin typeface="+mn-lt"/>
            </a:endParaRPr>
          </a:p>
          <a:p>
            <a:pPr>
              <a:spcBef>
                <a:spcPts val="0"/>
              </a:spcBef>
              <a:defRPr/>
            </a:pPr>
            <a:r>
              <a:rPr lang="en-US" b="1" dirty="0" smtClean="0">
                <a:latin typeface="+mn-lt"/>
              </a:rPr>
              <a:t>Possible </a:t>
            </a:r>
            <a:r>
              <a:rPr lang="en-US" b="1" dirty="0">
                <a:latin typeface="+mn-lt"/>
              </a:rPr>
              <a:t>need for dedicated facility</a:t>
            </a:r>
          </a:p>
          <a:p>
            <a:pPr>
              <a:spcBef>
                <a:spcPts val="0"/>
              </a:spcBef>
              <a:defRPr/>
            </a:pPr>
            <a:endParaRPr lang="en-US" b="1" dirty="0" smtClean="0">
              <a:latin typeface="+mn-lt"/>
            </a:endParaRPr>
          </a:p>
          <a:p>
            <a:pPr>
              <a:spcBef>
                <a:spcPts val="0"/>
              </a:spcBef>
              <a:defRPr/>
            </a:pPr>
            <a:r>
              <a:rPr lang="en-US" b="1" dirty="0" smtClean="0">
                <a:latin typeface="+mn-lt"/>
              </a:rPr>
              <a:t>Useful </a:t>
            </a:r>
            <a:r>
              <a:rPr lang="en-US" b="1" dirty="0">
                <a:latin typeface="+mn-lt"/>
              </a:rPr>
              <a:t>interrogation sources are often complicated and expensive</a:t>
            </a:r>
          </a:p>
          <a:p>
            <a:pPr>
              <a:spcBef>
                <a:spcPts val="0"/>
              </a:spcBef>
              <a:defRPr/>
            </a:pPr>
            <a:endParaRPr lang="en-US" b="1" dirty="0" smtClean="0">
              <a:solidFill>
                <a:srgbClr val="FF0000"/>
              </a:solidFill>
              <a:latin typeface="+mn-lt"/>
            </a:endParaRPr>
          </a:p>
          <a:p>
            <a:pPr>
              <a:spcBef>
                <a:spcPts val="0"/>
              </a:spcBef>
              <a:defRPr/>
            </a:pPr>
            <a:r>
              <a:rPr lang="en-US" b="1" dirty="0" smtClean="0">
                <a:solidFill>
                  <a:srgbClr val="FF0000"/>
                </a:solidFill>
                <a:latin typeface="+mn-lt"/>
              </a:rPr>
              <a:t>Dose </a:t>
            </a:r>
            <a:r>
              <a:rPr lang="en-US" b="1" dirty="0">
                <a:solidFill>
                  <a:srgbClr val="FF0000"/>
                </a:solidFill>
                <a:latin typeface="+mn-lt"/>
              </a:rPr>
              <a:t>may be high for long distance beams</a:t>
            </a:r>
          </a:p>
          <a:p>
            <a:pPr>
              <a:spcBef>
                <a:spcPts val="0"/>
              </a:spcBef>
            </a:pPr>
            <a:endParaRPr lang="en-US" b="1" dirty="0">
              <a:latin typeface="+mn-lt"/>
            </a:endParaRPr>
          </a:p>
        </p:txBody>
      </p:sp>
      <p:sp>
        <p:nvSpPr>
          <p:cNvPr id="4" name="Slide Number Placeholder 3"/>
          <p:cNvSpPr>
            <a:spLocks noGrp="1"/>
          </p:cNvSpPr>
          <p:nvPr>
            <p:ph type="sldNum" sz="quarter" idx="10"/>
          </p:nvPr>
        </p:nvSpPr>
        <p:spPr/>
        <p:txBody>
          <a:bodyPr/>
          <a:lstStyle/>
          <a:p>
            <a:fld id="{4133C25E-CF4D-43E1-A3B1-84ABC395176C}" type="slidenum">
              <a:rPr lang="en-US" smtClean="0"/>
              <a:pPr/>
              <a:t>5</a:t>
            </a:fld>
            <a:endParaRPr lang="en-US"/>
          </a:p>
        </p:txBody>
      </p:sp>
    </p:spTree>
    <p:extLst>
      <p:ext uri="{BB962C8B-B14F-4D97-AF65-F5344CB8AC3E}">
        <p14:creationId xmlns:p14="http://schemas.microsoft.com/office/powerpoint/2010/main" val="25015009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active detection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6</a:t>
            </a:fld>
            <a:endParaRPr lang="en-US"/>
          </a:p>
        </p:txBody>
      </p:sp>
      <p:sp>
        <p:nvSpPr>
          <p:cNvPr id="5" name="Rectangle 4"/>
          <p:cNvSpPr/>
          <p:nvPr/>
        </p:nvSpPr>
        <p:spPr>
          <a:xfrm>
            <a:off x="533400" y="1143000"/>
            <a:ext cx="4572000" cy="1200329"/>
          </a:xfrm>
          <a:prstGeom prst="rect">
            <a:avLst/>
          </a:prstGeom>
        </p:spPr>
        <p:txBody>
          <a:bodyPr>
            <a:spAutoFit/>
          </a:bodyPr>
          <a:lstStyle/>
          <a:p>
            <a:r>
              <a:rPr lang="en-US" sz="1800" b="1" dirty="0">
                <a:latin typeface="Arial"/>
                <a:cs typeface="Arial"/>
              </a:rPr>
              <a:t>Passive detection </a:t>
            </a:r>
            <a:r>
              <a:rPr lang="en-US" sz="1800" b="1" dirty="0" smtClean="0">
                <a:latin typeface="Arial"/>
                <a:cs typeface="Arial"/>
              </a:rPr>
              <a:t>is:</a:t>
            </a:r>
          </a:p>
          <a:p>
            <a:pPr marL="285750" indent="-285750">
              <a:buFontTx/>
              <a:buChar char="-"/>
            </a:pPr>
            <a:r>
              <a:rPr lang="en-US" sz="1800" b="1" dirty="0" smtClean="0">
                <a:latin typeface="Arial"/>
                <a:cs typeface="Arial"/>
              </a:rPr>
              <a:t>Easy </a:t>
            </a:r>
            <a:r>
              <a:rPr lang="en-US" sz="1800" b="1" dirty="0">
                <a:latin typeface="Arial"/>
                <a:cs typeface="Arial"/>
              </a:rPr>
              <a:t>to negate with </a:t>
            </a:r>
            <a:r>
              <a:rPr lang="en-US" sz="1800" b="1" dirty="0" smtClean="0">
                <a:latin typeface="Arial"/>
                <a:cs typeface="Arial"/>
              </a:rPr>
              <a:t>shielding</a:t>
            </a:r>
          </a:p>
          <a:p>
            <a:pPr marL="285750" indent="-285750">
              <a:buFontTx/>
              <a:buChar char="-"/>
            </a:pPr>
            <a:r>
              <a:rPr lang="en-US" sz="1800" b="1" dirty="0" smtClean="0">
                <a:latin typeface="Arial"/>
                <a:cs typeface="Arial"/>
              </a:rPr>
              <a:t>Can </a:t>
            </a:r>
            <a:r>
              <a:rPr lang="en-US" sz="1800" b="1" dirty="0">
                <a:latin typeface="Arial"/>
                <a:cs typeface="Arial"/>
              </a:rPr>
              <a:t>be masked with other </a:t>
            </a:r>
            <a:r>
              <a:rPr lang="en-US" sz="1800" b="1" dirty="0" smtClean="0">
                <a:latin typeface="Arial"/>
                <a:cs typeface="Arial"/>
              </a:rPr>
              <a:t>isotopes</a:t>
            </a:r>
          </a:p>
          <a:p>
            <a:pPr marL="285750" indent="-285750">
              <a:buFontTx/>
              <a:buChar char="-"/>
            </a:pPr>
            <a:r>
              <a:rPr lang="en-US" sz="1800" b="1" dirty="0" smtClean="0">
                <a:latin typeface="Arial"/>
                <a:cs typeface="Arial"/>
              </a:rPr>
              <a:t>Low </a:t>
            </a:r>
            <a:r>
              <a:rPr lang="en-US" sz="1800" b="1" dirty="0">
                <a:latin typeface="Arial"/>
                <a:cs typeface="Arial"/>
              </a:rPr>
              <a:t>signal-to-noise at long-range</a:t>
            </a:r>
          </a:p>
        </p:txBody>
      </p:sp>
      <p:pic>
        <p:nvPicPr>
          <p:cNvPr id="6" name="Picture 5"/>
          <p:cNvPicPr>
            <a:picLocks noChangeAspect="1"/>
          </p:cNvPicPr>
          <p:nvPr/>
        </p:nvPicPr>
        <p:blipFill>
          <a:blip r:embed="rId3" cstate="print"/>
          <a:stretch>
            <a:fillRect/>
          </a:stretch>
        </p:blipFill>
        <p:spPr>
          <a:xfrm>
            <a:off x="1143000" y="2362200"/>
            <a:ext cx="6781800" cy="3881688"/>
          </a:xfrm>
          <a:prstGeom prst="rect">
            <a:avLst/>
          </a:prstGeom>
        </p:spPr>
      </p:pic>
    </p:spTree>
    <p:extLst>
      <p:ext uri="{BB962C8B-B14F-4D97-AF65-F5344CB8AC3E}">
        <p14:creationId xmlns:p14="http://schemas.microsoft.com/office/powerpoint/2010/main" val="109634778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interrogation methods</a:t>
            </a:r>
            <a:endParaRPr lang="en-US" dirty="0"/>
          </a:p>
        </p:txBody>
      </p:sp>
      <p:sp>
        <p:nvSpPr>
          <p:cNvPr id="3" name="Content Placeholder 2"/>
          <p:cNvSpPr>
            <a:spLocks noGrp="1"/>
          </p:cNvSpPr>
          <p:nvPr>
            <p:ph idx="1"/>
          </p:nvPr>
        </p:nvSpPr>
        <p:spPr/>
        <p:txBody>
          <a:bodyPr/>
          <a:lstStyle/>
          <a:p>
            <a:pPr marL="285750" indent="-285750">
              <a:buFont typeface="Arial"/>
              <a:buChar char="•"/>
            </a:pPr>
            <a:r>
              <a:rPr lang="en-US" b="1" dirty="0" smtClean="0">
                <a:latin typeface="Arial"/>
                <a:cs typeface="Arial"/>
              </a:rPr>
              <a:t>A few active interrogation methods:</a:t>
            </a:r>
          </a:p>
          <a:p>
            <a:pPr marL="685800" lvl="1">
              <a:buFont typeface="Arial"/>
              <a:buChar char="•"/>
            </a:pPr>
            <a:r>
              <a:rPr lang="en-US" b="1" dirty="0" smtClean="0">
                <a:latin typeface="Arial"/>
                <a:cs typeface="Arial"/>
              </a:rPr>
              <a:t>Transmission </a:t>
            </a:r>
            <a:r>
              <a:rPr lang="en-US" b="1" dirty="0">
                <a:latin typeface="Arial"/>
                <a:cs typeface="Arial"/>
              </a:rPr>
              <a:t>density measurement</a:t>
            </a:r>
          </a:p>
          <a:p>
            <a:pPr marL="685800" lvl="1">
              <a:buFont typeface="Arial"/>
              <a:buChar char="•"/>
            </a:pPr>
            <a:r>
              <a:rPr lang="en-US" b="1" dirty="0" err="1">
                <a:latin typeface="Arial"/>
                <a:cs typeface="Arial"/>
              </a:rPr>
              <a:t>Photofission</a:t>
            </a:r>
            <a:endParaRPr lang="en-US" b="1" dirty="0">
              <a:latin typeface="Arial"/>
              <a:cs typeface="Arial"/>
            </a:endParaRPr>
          </a:p>
          <a:p>
            <a:pPr marL="685800" lvl="1">
              <a:buFont typeface="Arial"/>
              <a:buChar char="•"/>
            </a:pPr>
            <a:r>
              <a:rPr lang="en-US" b="1" dirty="0">
                <a:latin typeface="Arial"/>
                <a:cs typeface="Arial"/>
              </a:rPr>
              <a:t>Nuclear resonance fluorescence</a:t>
            </a:r>
          </a:p>
          <a:p>
            <a:pPr marL="685800" lvl="1">
              <a:buFont typeface="Arial"/>
              <a:buChar char="•"/>
            </a:pPr>
            <a:r>
              <a:rPr lang="en-US" b="1" dirty="0">
                <a:latin typeface="Arial"/>
                <a:cs typeface="Arial"/>
              </a:rPr>
              <a:t>Neutron-induced fission</a:t>
            </a:r>
          </a:p>
          <a:p>
            <a:pPr marL="685800" lvl="1">
              <a:buFont typeface="Arial"/>
              <a:buChar char="•"/>
            </a:pPr>
            <a:r>
              <a:rPr lang="en-US" b="1" dirty="0">
                <a:latin typeface="Arial"/>
                <a:cs typeface="Arial"/>
              </a:rPr>
              <a:t>Associated particle imaging</a:t>
            </a:r>
          </a:p>
          <a:p>
            <a:pPr marL="685800" lvl="1">
              <a:buFont typeface="Arial"/>
              <a:buChar char="•"/>
            </a:pPr>
            <a:r>
              <a:rPr lang="en-US" b="1" dirty="0">
                <a:latin typeface="Arial"/>
                <a:cs typeface="Arial"/>
              </a:rPr>
              <a:t>Gamma-ray backscattering</a:t>
            </a:r>
          </a:p>
          <a:p>
            <a:pPr marL="685800" lvl="1">
              <a:buFont typeface="Arial"/>
              <a:buChar char="•"/>
            </a:pPr>
            <a:r>
              <a:rPr lang="en-US" b="1" dirty="0">
                <a:latin typeface="Arial"/>
                <a:cs typeface="Arial"/>
              </a:rPr>
              <a:t>X-ray </a:t>
            </a:r>
            <a:r>
              <a:rPr lang="en-US" b="1" dirty="0" smtClean="0">
                <a:latin typeface="Arial"/>
                <a:cs typeface="Arial"/>
              </a:rPr>
              <a:t>radiography</a:t>
            </a:r>
            <a:endParaRPr lang="en-US" b="1" dirty="0">
              <a:latin typeface="Arial"/>
              <a:cs typeface="Arial"/>
            </a:endParaRPr>
          </a:p>
          <a:p>
            <a:pPr marL="285750" indent="-285750">
              <a:buFont typeface="Arial"/>
              <a:buChar char="•"/>
            </a:pPr>
            <a:endParaRPr lang="en-US" b="1" dirty="0">
              <a:latin typeface="Arial"/>
              <a:cs typeface="Arial"/>
            </a:endParaRPr>
          </a:p>
          <a:p>
            <a:pPr marL="285750" indent="-285750">
              <a:buFont typeface="Arial"/>
              <a:buChar char="•"/>
            </a:pPr>
            <a:r>
              <a:rPr lang="en-US" b="1" dirty="0">
                <a:latin typeface="Arial"/>
                <a:cs typeface="Arial"/>
              </a:rPr>
              <a:t>Can you name some advantages of active interrogation methods?</a:t>
            </a:r>
          </a:p>
          <a:p>
            <a:pPr marL="285750" indent="-285750">
              <a:buFont typeface="Arial"/>
              <a:buChar char="•"/>
            </a:pPr>
            <a:endParaRPr lang="en-US" b="1" dirty="0">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7</a:t>
            </a:fld>
            <a:endParaRPr lang="en-US"/>
          </a:p>
        </p:txBody>
      </p:sp>
    </p:spTree>
    <p:extLst>
      <p:ext uri="{BB962C8B-B14F-4D97-AF65-F5344CB8AC3E}">
        <p14:creationId xmlns:p14="http://schemas.microsoft.com/office/powerpoint/2010/main" val="24442646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Available signatures for neutrons and photons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8</a:t>
            </a:fld>
            <a:endParaRPr lang="en-US"/>
          </a:p>
        </p:txBody>
      </p:sp>
      <p:grpSp>
        <p:nvGrpSpPr>
          <p:cNvPr id="3" name="Group 52"/>
          <p:cNvGrpSpPr>
            <a:grpSpLocks/>
          </p:cNvGrpSpPr>
          <p:nvPr/>
        </p:nvGrpSpPr>
        <p:grpSpPr bwMode="auto">
          <a:xfrm>
            <a:off x="435428" y="1379198"/>
            <a:ext cx="8327119" cy="4509070"/>
            <a:chOff x="95" y="492"/>
            <a:chExt cx="5571" cy="3208"/>
          </a:xfrm>
        </p:grpSpPr>
        <p:sp>
          <p:nvSpPr>
            <p:cNvPr id="6" name="Text Box 4"/>
            <p:cNvSpPr txBox="1">
              <a:spLocks noChangeArrowheads="1"/>
            </p:cNvSpPr>
            <p:nvPr/>
          </p:nvSpPr>
          <p:spPr bwMode="auto">
            <a:xfrm>
              <a:off x="2125" y="492"/>
              <a:ext cx="1515" cy="255"/>
            </a:xfrm>
            <a:prstGeom prst="rect">
              <a:avLst/>
            </a:prstGeom>
            <a:noFill/>
            <a:ln w="9525" algn="ctr">
              <a:noFill/>
              <a:miter lim="800000"/>
              <a:headEnd/>
              <a:tailEnd/>
            </a:ln>
          </p:spPr>
          <p:txBody>
            <a:bodyPr>
              <a:spAutoFit/>
            </a:bodyPr>
            <a:lstStyle/>
            <a:p>
              <a:pPr algn="ctr">
                <a:lnSpc>
                  <a:spcPct val="95000"/>
                </a:lnSpc>
                <a:spcBef>
                  <a:spcPct val="50000"/>
                </a:spcBef>
                <a:buClr>
                  <a:schemeClr val="folHlink"/>
                </a:buClr>
                <a:buFont typeface="Times" pitchFamily="18" charset="0"/>
                <a:buNone/>
              </a:pPr>
              <a:r>
                <a:rPr lang="en-US" sz="1800" b="1" dirty="0">
                  <a:solidFill>
                    <a:srgbClr val="A50021"/>
                  </a:solidFill>
                  <a:latin typeface="Arial"/>
                  <a:cs typeface="Arial"/>
                </a:rPr>
                <a:t>Measured Particle</a:t>
              </a:r>
            </a:p>
          </p:txBody>
        </p:sp>
        <p:sp>
          <p:nvSpPr>
            <p:cNvPr id="7" name="Text Box 5"/>
            <p:cNvSpPr txBox="1">
              <a:spLocks noChangeArrowheads="1"/>
            </p:cNvSpPr>
            <p:nvPr/>
          </p:nvSpPr>
          <p:spPr bwMode="auto">
            <a:xfrm>
              <a:off x="692" y="626"/>
              <a:ext cx="1151" cy="255"/>
            </a:xfrm>
            <a:prstGeom prst="rect">
              <a:avLst/>
            </a:prstGeom>
            <a:noFill/>
            <a:ln w="9525" algn="ctr">
              <a:noFill/>
              <a:miter lim="800000"/>
              <a:headEnd/>
              <a:tailEnd/>
            </a:ln>
          </p:spPr>
          <p:txBody>
            <a:bodyPr>
              <a:spAutoFit/>
            </a:bodyPr>
            <a:lstStyle/>
            <a:p>
              <a:pPr algn="ctr">
                <a:lnSpc>
                  <a:spcPct val="95000"/>
                </a:lnSpc>
                <a:spcBef>
                  <a:spcPct val="50000"/>
                </a:spcBef>
                <a:buClr>
                  <a:schemeClr val="folHlink"/>
                </a:buClr>
                <a:buFont typeface="Times" pitchFamily="18" charset="0"/>
                <a:buNone/>
              </a:pPr>
              <a:r>
                <a:rPr lang="en-US" sz="1800" b="1" dirty="0">
                  <a:solidFill>
                    <a:srgbClr val="A50021"/>
                  </a:solidFill>
                  <a:latin typeface="Arial"/>
                  <a:cs typeface="Arial"/>
                </a:rPr>
                <a:t>Reaction</a:t>
              </a:r>
            </a:p>
          </p:txBody>
        </p:sp>
        <p:sp>
          <p:nvSpPr>
            <p:cNvPr id="8" name="Text Box 6"/>
            <p:cNvSpPr txBox="1">
              <a:spLocks noChangeArrowheads="1"/>
            </p:cNvSpPr>
            <p:nvPr/>
          </p:nvSpPr>
          <p:spPr bwMode="auto">
            <a:xfrm>
              <a:off x="3918" y="626"/>
              <a:ext cx="1151" cy="255"/>
            </a:xfrm>
            <a:prstGeom prst="rect">
              <a:avLst/>
            </a:prstGeom>
            <a:noFill/>
            <a:ln w="9525" algn="ctr">
              <a:noFill/>
              <a:miter lim="800000"/>
              <a:headEnd/>
              <a:tailEnd/>
            </a:ln>
          </p:spPr>
          <p:txBody>
            <a:bodyPr>
              <a:spAutoFit/>
            </a:bodyPr>
            <a:lstStyle/>
            <a:p>
              <a:pPr algn="ctr">
                <a:lnSpc>
                  <a:spcPct val="95000"/>
                </a:lnSpc>
                <a:spcBef>
                  <a:spcPct val="50000"/>
                </a:spcBef>
                <a:buClr>
                  <a:schemeClr val="folHlink"/>
                </a:buClr>
                <a:buFont typeface="Times" pitchFamily="18" charset="0"/>
                <a:buNone/>
              </a:pPr>
              <a:r>
                <a:rPr lang="en-US" sz="1800" b="1" dirty="0">
                  <a:solidFill>
                    <a:srgbClr val="A50021"/>
                  </a:solidFill>
                  <a:latin typeface="Arial"/>
                  <a:cs typeface="Arial"/>
                </a:rPr>
                <a:t>Reaction</a:t>
              </a:r>
            </a:p>
          </p:txBody>
        </p:sp>
        <p:sp>
          <p:nvSpPr>
            <p:cNvPr id="9" name="AutoShape 8"/>
            <p:cNvSpPr>
              <a:spLocks noChangeArrowheads="1"/>
            </p:cNvSpPr>
            <p:nvPr/>
          </p:nvSpPr>
          <p:spPr bwMode="auto">
            <a:xfrm rot="10800000">
              <a:off x="95" y="856"/>
              <a:ext cx="237" cy="2844"/>
            </a:xfrm>
            <a:prstGeom prst="roundRect">
              <a:avLst>
                <a:gd name="adj" fmla="val 16667"/>
              </a:avLst>
            </a:prstGeom>
            <a:solidFill>
              <a:srgbClr val="339966"/>
            </a:solidFill>
            <a:ln w="9525" algn="ctr">
              <a:noFill/>
              <a:round/>
              <a:headEnd/>
              <a:tailEnd/>
            </a:ln>
            <a:effectLst/>
          </p:spPr>
          <p:txBody>
            <a:bodyPr vert="eaVert" wrap="none" lIns="121774" tIns="60886" rIns="121774" bIns="60886" anchor="ctr"/>
            <a:lstStyle/>
            <a:p>
              <a:pPr marL="252413" indent="-252413" algn="ctr" defTabSz="1216025">
                <a:lnSpc>
                  <a:spcPct val="95000"/>
                </a:lnSpc>
                <a:spcBef>
                  <a:spcPct val="35000"/>
                </a:spcBef>
                <a:buClr>
                  <a:schemeClr val="folHlink"/>
                </a:buClr>
                <a:buFont typeface="Times" charset="0"/>
                <a:buNone/>
                <a:defRPr/>
              </a:pPr>
              <a:r>
                <a:rPr lang="en-US" sz="2000" b="1">
                  <a:solidFill>
                    <a:srgbClr val="F8F8F8"/>
                  </a:solidFill>
                  <a:effectLst>
                    <a:outerShdw blurRad="38100" dist="38100" dir="2700000" algn="tl">
                      <a:srgbClr val="000000"/>
                    </a:outerShdw>
                  </a:effectLst>
                  <a:latin typeface="Arial"/>
                  <a:cs typeface="Arial"/>
                </a:rPr>
                <a:t>Neutrons</a:t>
              </a:r>
            </a:p>
          </p:txBody>
        </p:sp>
        <p:sp>
          <p:nvSpPr>
            <p:cNvPr id="10" name="AutoShape 9"/>
            <p:cNvSpPr>
              <a:spLocks noChangeArrowheads="1"/>
            </p:cNvSpPr>
            <p:nvPr/>
          </p:nvSpPr>
          <p:spPr bwMode="auto">
            <a:xfrm flipH="1">
              <a:off x="5429" y="856"/>
              <a:ext cx="237" cy="2844"/>
            </a:xfrm>
            <a:prstGeom prst="roundRect">
              <a:avLst>
                <a:gd name="adj" fmla="val 16667"/>
              </a:avLst>
            </a:prstGeom>
            <a:solidFill>
              <a:srgbClr val="339966"/>
            </a:solidFill>
            <a:ln w="9525" algn="ctr">
              <a:noFill/>
              <a:round/>
              <a:headEnd/>
              <a:tailEnd/>
            </a:ln>
            <a:effectLst/>
          </p:spPr>
          <p:txBody>
            <a:bodyPr vert="eaVert" wrap="none" lIns="121774" tIns="60886" rIns="121774" bIns="60886" anchor="ctr"/>
            <a:lstStyle/>
            <a:p>
              <a:pPr marL="252413" indent="-252413" algn="ctr" defTabSz="1216025">
                <a:lnSpc>
                  <a:spcPct val="95000"/>
                </a:lnSpc>
                <a:spcBef>
                  <a:spcPct val="35000"/>
                </a:spcBef>
                <a:buClr>
                  <a:schemeClr val="folHlink"/>
                </a:buClr>
                <a:buFont typeface="Times" charset="0"/>
                <a:buNone/>
                <a:defRPr/>
              </a:pPr>
              <a:r>
                <a:rPr lang="en-US" sz="2000" b="1">
                  <a:solidFill>
                    <a:srgbClr val="F8F8F8"/>
                  </a:solidFill>
                  <a:effectLst>
                    <a:outerShdw blurRad="38100" dist="38100" dir="2700000" algn="tl">
                      <a:srgbClr val="000000"/>
                    </a:outerShdw>
                  </a:effectLst>
                  <a:latin typeface="Arial"/>
                  <a:cs typeface="Arial"/>
                </a:rPr>
                <a:t>High-Energy X-Rays</a:t>
              </a:r>
            </a:p>
          </p:txBody>
        </p:sp>
        <p:sp>
          <p:nvSpPr>
            <p:cNvPr id="11" name="Line 11"/>
            <p:cNvSpPr>
              <a:spLocks noChangeShapeType="1"/>
            </p:cNvSpPr>
            <p:nvPr/>
          </p:nvSpPr>
          <p:spPr bwMode="auto">
            <a:xfrm flipH="1">
              <a:off x="3435" y="1019"/>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12" name="Line 12"/>
            <p:cNvSpPr>
              <a:spLocks noChangeShapeType="1"/>
            </p:cNvSpPr>
            <p:nvPr/>
          </p:nvSpPr>
          <p:spPr bwMode="auto">
            <a:xfrm flipH="1">
              <a:off x="3435" y="1402"/>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13" name="Line 13"/>
            <p:cNvSpPr>
              <a:spLocks noChangeShapeType="1"/>
            </p:cNvSpPr>
            <p:nvPr/>
          </p:nvSpPr>
          <p:spPr bwMode="auto">
            <a:xfrm flipH="1">
              <a:off x="3435" y="1749"/>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14" name="Line 14"/>
            <p:cNvSpPr>
              <a:spLocks noChangeShapeType="1"/>
            </p:cNvSpPr>
            <p:nvPr/>
          </p:nvSpPr>
          <p:spPr bwMode="auto">
            <a:xfrm flipH="1">
              <a:off x="3435" y="2085"/>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grpSp>
          <p:nvGrpSpPr>
            <p:cNvPr id="5" name="Group 15"/>
            <p:cNvGrpSpPr>
              <a:grpSpLocks/>
            </p:cNvGrpSpPr>
            <p:nvPr/>
          </p:nvGrpSpPr>
          <p:grpSpPr bwMode="auto">
            <a:xfrm>
              <a:off x="432" y="3394"/>
              <a:ext cx="2968" cy="288"/>
              <a:chOff x="511" y="3474"/>
              <a:chExt cx="2968" cy="288"/>
            </a:xfrm>
          </p:grpSpPr>
          <p:sp>
            <p:nvSpPr>
              <p:cNvPr id="47" name="Line 16"/>
              <p:cNvSpPr>
                <a:spLocks noChangeShapeType="1"/>
              </p:cNvSpPr>
              <p:nvPr/>
            </p:nvSpPr>
            <p:spPr bwMode="auto">
              <a:xfrm>
                <a:off x="1935" y="3618"/>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48" name="AutoShape 17"/>
              <p:cNvSpPr>
                <a:spLocks noChangeArrowheads="1"/>
              </p:cNvSpPr>
              <p:nvPr/>
            </p:nvSpPr>
            <p:spPr bwMode="auto">
              <a:xfrm>
                <a:off x="2443" y="3503"/>
                <a:ext cx="1036" cy="230"/>
              </a:xfrm>
              <a:prstGeom prst="roundRect">
                <a:avLst>
                  <a:gd name="adj" fmla="val 16667"/>
                </a:avLst>
              </a:prstGeom>
              <a:solidFill>
                <a:srgbClr val="66609E"/>
              </a:solidFill>
              <a:ln w="9525" algn="ctr">
                <a:noFill/>
                <a:round/>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200" b="1" dirty="0">
                    <a:solidFill>
                      <a:srgbClr val="F8F8F8"/>
                    </a:solidFill>
                    <a:latin typeface="Arial"/>
                    <a:cs typeface="Arial"/>
                  </a:rPr>
                  <a:t>Associated Particle</a:t>
                </a:r>
              </a:p>
            </p:txBody>
          </p:sp>
          <p:sp>
            <p:nvSpPr>
              <p:cNvPr id="49" name="Rectangle 18"/>
              <p:cNvSpPr>
                <a:spLocks noChangeArrowheads="1"/>
              </p:cNvSpPr>
              <p:nvPr/>
            </p:nvSpPr>
            <p:spPr bwMode="auto">
              <a:xfrm>
                <a:off x="511" y="3474"/>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dirty="0">
                    <a:latin typeface="Arial"/>
                    <a:cs typeface="Arial"/>
                  </a:rPr>
                  <a:t>Scattering</a:t>
                </a:r>
              </a:p>
            </p:txBody>
          </p:sp>
        </p:grpSp>
        <p:sp>
          <p:nvSpPr>
            <p:cNvPr id="16" name="Line 19"/>
            <p:cNvSpPr>
              <a:spLocks noChangeShapeType="1"/>
            </p:cNvSpPr>
            <p:nvPr/>
          </p:nvSpPr>
          <p:spPr bwMode="auto">
            <a:xfrm>
              <a:off x="1855" y="1019"/>
              <a:ext cx="485"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17" name="AutoShape 20"/>
            <p:cNvSpPr>
              <a:spLocks noChangeArrowheads="1"/>
            </p:cNvSpPr>
            <p:nvPr/>
          </p:nvSpPr>
          <p:spPr bwMode="auto">
            <a:xfrm>
              <a:off x="2364" y="904"/>
              <a:ext cx="1036" cy="230"/>
            </a:xfrm>
            <a:prstGeom prst="roundRect">
              <a:avLst>
                <a:gd name="adj" fmla="val 16667"/>
              </a:avLst>
            </a:prstGeom>
            <a:solidFill>
              <a:srgbClr val="66609E"/>
            </a:solidFill>
            <a:ln w="9525" algn="ctr">
              <a:noFill/>
              <a:round/>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200" b="1" dirty="0">
                  <a:solidFill>
                    <a:srgbClr val="F8F8F8"/>
                  </a:solidFill>
                  <a:latin typeface="Arial"/>
                  <a:cs typeface="Arial"/>
                </a:rPr>
                <a:t>Prompt Gamma</a:t>
              </a:r>
            </a:p>
          </p:txBody>
        </p:sp>
        <p:sp>
          <p:nvSpPr>
            <p:cNvPr id="18" name="Rectangle 21"/>
            <p:cNvSpPr>
              <a:spLocks noChangeArrowheads="1"/>
            </p:cNvSpPr>
            <p:nvPr/>
          </p:nvSpPr>
          <p:spPr bwMode="auto">
            <a:xfrm>
              <a:off x="426" y="874"/>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dirty="0">
                  <a:latin typeface="Arial"/>
                  <a:cs typeface="Arial"/>
                </a:rPr>
                <a:t>Inelastic Scattering, (n,2n)</a:t>
              </a:r>
              <a:br>
                <a:rPr lang="en-US" sz="1400" b="1" dirty="0">
                  <a:latin typeface="Arial"/>
                  <a:cs typeface="Arial"/>
                </a:rPr>
              </a:br>
              <a:r>
                <a:rPr lang="en-US" sz="1400" b="1" dirty="0">
                  <a:latin typeface="Arial"/>
                  <a:cs typeface="Arial"/>
                </a:rPr>
                <a:t>Absorption, Fission</a:t>
              </a:r>
            </a:p>
          </p:txBody>
        </p:sp>
        <p:sp>
          <p:nvSpPr>
            <p:cNvPr id="19" name="Rectangle 22"/>
            <p:cNvSpPr>
              <a:spLocks noChangeArrowheads="1"/>
            </p:cNvSpPr>
            <p:nvPr/>
          </p:nvSpPr>
          <p:spPr bwMode="auto">
            <a:xfrm>
              <a:off x="3607" y="874"/>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dirty="0">
                  <a:latin typeface="Arial"/>
                  <a:cs typeface="Arial"/>
                </a:rPr>
                <a:t>Scattering, Resonance</a:t>
              </a:r>
              <a:br>
                <a:rPr lang="en-US" sz="1400" b="1" dirty="0">
                  <a:latin typeface="Arial"/>
                  <a:cs typeface="Arial"/>
                </a:rPr>
              </a:br>
              <a:r>
                <a:rPr lang="en-US" sz="1400" b="1" dirty="0">
                  <a:latin typeface="Arial"/>
                  <a:cs typeface="Arial"/>
                </a:rPr>
                <a:t>Fluorescence, Photofission</a:t>
              </a:r>
            </a:p>
          </p:txBody>
        </p:sp>
        <p:sp>
          <p:nvSpPr>
            <p:cNvPr id="20" name="Line 23"/>
            <p:cNvSpPr>
              <a:spLocks noChangeShapeType="1"/>
            </p:cNvSpPr>
            <p:nvPr/>
          </p:nvSpPr>
          <p:spPr bwMode="auto">
            <a:xfrm>
              <a:off x="1855" y="1401"/>
              <a:ext cx="485"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21" name="AutoShape 24"/>
            <p:cNvSpPr>
              <a:spLocks noChangeArrowheads="1"/>
            </p:cNvSpPr>
            <p:nvPr/>
          </p:nvSpPr>
          <p:spPr bwMode="auto">
            <a:xfrm>
              <a:off x="2364" y="1264"/>
              <a:ext cx="1036" cy="230"/>
            </a:xfrm>
            <a:prstGeom prst="roundRect">
              <a:avLst>
                <a:gd name="adj" fmla="val 16667"/>
              </a:avLst>
            </a:prstGeom>
            <a:solidFill>
              <a:srgbClr val="66609E"/>
            </a:solidFill>
            <a:ln w="9525" algn="ctr">
              <a:noFill/>
              <a:round/>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200" b="1" dirty="0">
                  <a:solidFill>
                    <a:srgbClr val="F8F8F8"/>
                  </a:solidFill>
                  <a:latin typeface="Arial"/>
                  <a:cs typeface="Arial"/>
                </a:rPr>
                <a:t>Prompt Neutron</a:t>
              </a:r>
            </a:p>
          </p:txBody>
        </p:sp>
        <p:sp>
          <p:nvSpPr>
            <p:cNvPr id="22" name="Rectangle 25"/>
            <p:cNvSpPr>
              <a:spLocks noChangeArrowheads="1"/>
            </p:cNvSpPr>
            <p:nvPr/>
          </p:nvSpPr>
          <p:spPr bwMode="auto">
            <a:xfrm>
              <a:off x="432" y="1234"/>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(n,2n) Multiplication,</a:t>
              </a:r>
              <a:br>
                <a:rPr lang="en-US" sz="1400" b="1">
                  <a:latin typeface="Arial"/>
                  <a:cs typeface="Arial"/>
                </a:rPr>
              </a:br>
              <a:r>
                <a:rPr lang="en-US" sz="1400" b="1">
                  <a:latin typeface="Arial"/>
                  <a:cs typeface="Arial"/>
                </a:rPr>
                <a:t>Fission</a:t>
              </a:r>
            </a:p>
          </p:txBody>
        </p:sp>
        <p:sp>
          <p:nvSpPr>
            <p:cNvPr id="23" name="Rectangle 26"/>
            <p:cNvSpPr>
              <a:spLocks noChangeArrowheads="1"/>
            </p:cNvSpPr>
            <p:nvPr/>
          </p:nvSpPr>
          <p:spPr bwMode="auto">
            <a:xfrm>
              <a:off x="3607" y="1234"/>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dirty="0">
                  <a:latin typeface="Arial"/>
                  <a:cs typeface="Arial"/>
                </a:rPr>
                <a:t>(</a:t>
              </a:r>
              <a:r>
                <a:rPr lang="en-US" sz="1400" b="1" dirty="0" err="1">
                  <a:latin typeface="Arial"/>
                  <a:cs typeface="Arial"/>
                </a:rPr>
                <a:t>g,n</a:t>
              </a:r>
              <a:r>
                <a:rPr lang="en-US" sz="1400" b="1" dirty="0">
                  <a:latin typeface="Arial"/>
                  <a:cs typeface="Arial"/>
                </a:rPr>
                <a:t>), Photofission</a:t>
              </a:r>
            </a:p>
          </p:txBody>
        </p:sp>
        <p:sp>
          <p:nvSpPr>
            <p:cNvPr id="24" name="AutoShape 27"/>
            <p:cNvSpPr>
              <a:spLocks noChangeArrowheads="1"/>
            </p:cNvSpPr>
            <p:nvPr/>
          </p:nvSpPr>
          <p:spPr bwMode="auto">
            <a:xfrm>
              <a:off x="2364" y="1634"/>
              <a:ext cx="1036" cy="230"/>
            </a:xfrm>
            <a:prstGeom prst="roundRect">
              <a:avLst>
                <a:gd name="adj" fmla="val 16667"/>
              </a:avLst>
            </a:prstGeom>
            <a:solidFill>
              <a:srgbClr val="66609E"/>
            </a:solidFill>
            <a:ln w="9525" algn="ctr">
              <a:noFill/>
              <a:round/>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200" b="1" dirty="0">
                  <a:solidFill>
                    <a:srgbClr val="F8F8F8"/>
                  </a:solidFill>
                  <a:latin typeface="Arial"/>
                  <a:cs typeface="Arial"/>
                </a:rPr>
                <a:t>Delayed Gamma</a:t>
              </a:r>
            </a:p>
          </p:txBody>
        </p:sp>
        <p:sp>
          <p:nvSpPr>
            <p:cNvPr id="25" name="AutoShape 28"/>
            <p:cNvSpPr>
              <a:spLocks noChangeArrowheads="1"/>
            </p:cNvSpPr>
            <p:nvPr/>
          </p:nvSpPr>
          <p:spPr bwMode="auto">
            <a:xfrm>
              <a:off x="2364" y="1970"/>
              <a:ext cx="1036" cy="230"/>
            </a:xfrm>
            <a:prstGeom prst="roundRect">
              <a:avLst>
                <a:gd name="adj" fmla="val 16667"/>
              </a:avLst>
            </a:prstGeom>
            <a:solidFill>
              <a:srgbClr val="66609E"/>
            </a:solidFill>
            <a:ln w="9525" algn="ctr">
              <a:noFill/>
              <a:round/>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200" b="1" dirty="0">
                  <a:solidFill>
                    <a:srgbClr val="F8F8F8"/>
                  </a:solidFill>
                  <a:latin typeface="Arial"/>
                  <a:cs typeface="Arial"/>
                </a:rPr>
                <a:t>Delayed Neutron</a:t>
              </a:r>
            </a:p>
          </p:txBody>
        </p:sp>
        <p:sp>
          <p:nvSpPr>
            <p:cNvPr id="26" name="Rectangle 29"/>
            <p:cNvSpPr>
              <a:spLocks noChangeArrowheads="1"/>
            </p:cNvSpPr>
            <p:nvPr/>
          </p:nvSpPr>
          <p:spPr bwMode="auto">
            <a:xfrm>
              <a:off x="3607" y="1940"/>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Decay Following</a:t>
              </a:r>
              <a:br>
                <a:rPr lang="en-US" sz="1400" b="1">
                  <a:latin typeface="Arial"/>
                  <a:cs typeface="Arial"/>
                </a:rPr>
              </a:br>
              <a:r>
                <a:rPr lang="en-US" sz="1400" b="1">
                  <a:latin typeface="Arial"/>
                  <a:cs typeface="Arial"/>
                </a:rPr>
                <a:t>Absorption or Fission</a:t>
              </a:r>
            </a:p>
          </p:txBody>
        </p:sp>
        <p:sp>
          <p:nvSpPr>
            <p:cNvPr id="27" name="Line 31"/>
            <p:cNvSpPr>
              <a:spLocks noChangeShapeType="1"/>
            </p:cNvSpPr>
            <p:nvPr/>
          </p:nvSpPr>
          <p:spPr bwMode="auto">
            <a:xfrm>
              <a:off x="1856" y="3173"/>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28" name="AutoShape 32"/>
            <p:cNvSpPr>
              <a:spLocks noChangeArrowheads="1"/>
            </p:cNvSpPr>
            <p:nvPr/>
          </p:nvSpPr>
          <p:spPr bwMode="auto">
            <a:xfrm>
              <a:off x="2364" y="3058"/>
              <a:ext cx="1036" cy="230"/>
            </a:xfrm>
            <a:prstGeom prst="roundRect">
              <a:avLst>
                <a:gd name="adj" fmla="val 16667"/>
              </a:avLst>
            </a:prstGeom>
            <a:solidFill>
              <a:srgbClr val="66609E"/>
            </a:solidFill>
            <a:ln w="9525" algn="ctr">
              <a:noFill/>
              <a:round/>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200" b="1" dirty="0">
                  <a:solidFill>
                    <a:srgbClr val="F8F8F8"/>
                  </a:solidFill>
                  <a:latin typeface="Arial"/>
                  <a:cs typeface="Arial"/>
                </a:rPr>
                <a:t>Neutron Die-Away</a:t>
              </a:r>
            </a:p>
          </p:txBody>
        </p:sp>
        <p:sp>
          <p:nvSpPr>
            <p:cNvPr id="29" name="Rectangle 33"/>
            <p:cNvSpPr>
              <a:spLocks noChangeArrowheads="1"/>
            </p:cNvSpPr>
            <p:nvPr/>
          </p:nvSpPr>
          <p:spPr bwMode="auto">
            <a:xfrm>
              <a:off x="426" y="3028"/>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Neutron Slowing</a:t>
              </a:r>
              <a:br>
                <a:rPr lang="en-US" sz="1400" b="1">
                  <a:latin typeface="Arial"/>
                  <a:cs typeface="Arial"/>
                </a:rPr>
              </a:br>
              <a:r>
                <a:rPr lang="en-US" sz="1400" b="1">
                  <a:latin typeface="Arial"/>
                  <a:cs typeface="Arial"/>
                </a:rPr>
                <a:t>Down via S</a:t>
              </a:r>
            </a:p>
          </p:txBody>
        </p:sp>
        <p:sp>
          <p:nvSpPr>
            <p:cNvPr id="30" name="Line 34"/>
            <p:cNvSpPr>
              <a:spLocks noChangeShapeType="1"/>
            </p:cNvSpPr>
            <p:nvPr/>
          </p:nvSpPr>
          <p:spPr bwMode="auto">
            <a:xfrm>
              <a:off x="1855" y="1748"/>
              <a:ext cx="485"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31" name="Rectangle 35"/>
            <p:cNvSpPr>
              <a:spLocks noChangeArrowheads="1"/>
            </p:cNvSpPr>
            <p:nvPr/>
          </p:nvSpPr>
          <p:spPr bwMode="auto">
            <a:xfrm>
              <a:off x="432" y="1604"/>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Decay Following</a:t>
              </a:r>
              <a:br>
                <a:rPr lang="en-US" sz="1400" b="1">
                  <a:latin typeface="Arial"/>
                  <a:cs typeface="Arial"/>
                </a:rPr>
              </a:br>
              <a:r>
                <a:rPr lang="en-US" sz="1400" b="1">
                  <a:latin typeface="Arial"/>
                  <a:cs typeface="Arial"/>
                </a:rPr>
                <a:t>Absorption or Fission</a:t>
              </a:r>
            </a:p>
          </p:txBody>
        </p:sp>
        <p:sp>
          <p:nvSpPr>
            <p:cNvPr id="32" name="Line 36"/>
            <p:cNvSpPr>
              <a:spLocks noChangeShapeType="1"/>
            </p:cNvSpPr>
            <p:nvPr/>
          </p:nvSpPr>
          <p:spPr bwMode="auto">
            <a:xfrm>
              <a:off x="1855" y="2084"/>
              <a:ext cx="485"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33" name="Rectangle 37"/>
            <p:cNvSpPr>
              <a:spLocks noChangeArrowheads="1"/>
            </p:cNvSpPr>
            <p:nvPr/>
          </p:nvSpPr>
          <p:spPr bwMode="auto">
            <a:xfrm>
              <a:off x="440" y="1940"/>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Decay Following</a:t>
              </a:r>
              <a:br>
                <a:rPr lang="en-US" sz="1400" b="1">
                  <a:latin typeface="Arial"/>
                  <a:cs typeface="Arial"/>
                </a:rPr>
              </a:br>
              <a:r>
                <a:rPr lang="en-US" sz="1400" b="1">
                  <a:latin typeface="Arial"/>
                  <a:cs typeface="Arial"/>
                </a:rPr>
                <a:t>Absorption or Fission</a:t>
              </a:r>
            </a:p>
          </p:txBody>
        </p:sp>
        <p:sp>
          <p:nvSpPr>
            <p:cNvPr id="34" name="Rectangle 38"/>
            <p:cNvSpPr>
              <a:spLocks noChangeArrowheads="1"/>
            </p:cNvSpPr>
            <p:nvPr/>
          </p:nvSpPr>
          <p:spPr bwMode="auto">
            <a:xfrm>
              <a:off x="3607" y="1605"/>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Decay Following</a:t>
              </a:r>
              <a:br>
                <a:rPr lang="en-US" sz="1400" b="1">
                  <a:latin typeface="Arial"/>
                  <a:cs typeface="Arial"/>
                </a:rPr>
              </a:br>
              <a:r>
                <a:rPr lang="en-US" sz="1400" b="1">
                  <a:latin typeface="Arial"/>
                  <a:cs typeface="Arial"/>
                </a:rPr>
                <a:t>Absorption or Fission</a:t>
              </a:r>
            </a:p>
          </p:txBody>
        </p:sp>
        <p:sp>
          <p:nvSpPr>
            <p:cNvPr id="35" name="Line 40"/>
            <p:cNvSpPr>
              <a:spLocks noChangeShapeType="1"/>
            </p:cNvSpPr>
            <p:nvPr/>
          </p:nvSpPr>
          <p:spPr bwMode="auto">
            <a:xfrm flipH="1">
              <a:off x="3435" y="2455"/>
              <a:ext cx="518"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36" name="Line 41"/>
            <p:cNvSpPr>
              <a:spLocks noChangeShapeType="1"/>
            </p:cNvSpPr>
            <p:nvPr/>
          </p:nvSpPr>
          <p:spPr bwMode="auto">
            <a:xfrm flipH="1">
              <a:off x="3435" y="2807"/>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37" name="Line 42"/>
            <p:cNvSpPr>
              <a:spLocks noChangeShapeType="1"/>
            </p:cNvSpPr>
            <p:nvPr/>
          </p:nvSpPr>
          <p:spPr bwMode="auto">
            <a:xfrm>
              <a:off x="1856" y="2455"/>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38" name="AutoShape 43"/>
            <p:cNvSpPr>
              <a:spLocks noChangeArrowheads="1"/>
            </p:cNvSpPr>
            <p:nvPr/>
          </p:nvSpPr>
          <p:spPr bwMode="auto">
            <a:xfrm>
              <a:off x="2364" y="2340"/>
              <a:ext cx="1036" cy="230"/>
            </a:xfrm>
            <a:prstGeom prst="roundRect">
              <a:avLst>
                <a:gd name="adj" fmla="val 16667"/>
              </a:avLst>
            </a:prstGeom>
            <a:solidFill>
              <a:srgbClr val="66609E"/>
            </a:solidFill>
            <a:ln w="9525" algn="ctr">
              <a:noFill/>
              <a:round/>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200" b="1" dirty="0">
                  <a:solidFill>
                    <a:srgbClr val="F8F8F8"/>
                  </a:solidFill>
                  <a:latin typeface="Arial"/>
                  <a:cs typeface="Arial"/>
                </a:rPr>
                <a:t>Radiography</a:t>
              </a:r>
            </a:p>
          </p:txBody>
        </p:sp>
        <p:sp>
          <p:nvSpPr>
            <p:cNvPr id="39" name="Rectangle 44"/>
            <p:cNvSpPr>
              <a:spLocks noChangeArrowheads="1"/>
            </p:cNvSpPr>
            <p:nvPr/>
          </p:nvSpPr>
          <p:spPr bwMode="auto">
            <a:xfrm>
              <a:off x="432" y="2310"/>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Transmission/</a:t>
              </a:r>
              <a:br>
                <a:rPr lang="en-US" sz="1400" b="1">
                  <a:latin typeface="Arial"/>
                  <a:cs typeface="Arial"/>
                </a:rPr>
              </a:br>
              <a:r>
                <a:rPr lang="en-US" sz="1400" b="1">
                  <a:latin typeface="Arial"/>
                  <a:cs typeface="Arial"/>
                </a:rPr>
                <a:t>Attenuation</a:t>
              </a:r>
            </a:p>
          </p:txBody>
        </p:sp>
        <p:sp>
          <p:nvSpPr>
            <p:cNvPr id="40" name="Line 45"/>
            <p:cNvSpPr>
              <a:spLocks noChangeShapeType="1"/>
            </p:cNvSpPr>
            <p:nvPr/>
          </p:nvSpPr>
          <p:spPr bwMode="auto">
            <a:xfrm>
              <a:off x="1856" y="2807"/>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41" name="AutoShape 46"/>
            <p:cNvSpPr>
              <a:spLocks noChangeArrowheads="1"/>
            </p:cNvSpPr>
            <p:nvPr/>
          </p:nvSpPr>
          <p:spPr bwMode="auto">
            <a:xfrm>
              <a:off x="2364" y="2692"/>
              <a:ext cx="1036" cy="230"/>
            </a:xfrm>
            <a:prstGeom prst="roundRect">
              <a:avLst>
                <a:gd name="adj" fmla="val 16667"/>
              </a:avLst>
            </a:prstGeom>
            <a:solidFill>
              <a:srgbClr val="66609E"/>
            </a:solidFill>
            <a:ln w="9525" algn="ctr">
              <a:noFill/>
              <a:round/>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200" b="1" dirty="0">
                  <a:solidFill>
                    <a:srgbClr val="F8F8F8"/>
                  </a:solidFill>
                  <a:latin typeface="Arial"/>
                  <a:cs typeface="Arial"/>
                </a:rPr>
                <a:t>Tomography</a:t>
              </a:r>
            </a:p>
          </p:txBody>
        </p:sp>
        <p:sp>
          <p:nvSpPr>
            <p:cNvPr id="42" name="Rectangle 47"/>
            <p:cNvSpPr>
              <a:spLocks noChangeArrowheads="1"/>
            </p:cNvSpPr>
            <p:nvPr/>
          </p:nvSpPr>
          <p:spPr bwMode="auto">
            <a:xfrm>
              <a:off x="432" y="2663"/>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Transmission/</a:t>
              </a:r>
              <a:br>
                <a:rPr lang="en-US" sz="1400" b="1">
                  <a:latin typeface="Arial"/>
                  <a:cs typeface="Arial"/>
                </a:rPr>
              </a:br>
              <a:r>
                <a:rPr lang="en-US" sz="1400" b="1">
                  <a:latin typeface="Arial"/>
                  <a:cs typeface="Arial"/>
                </a:rPr>
                <a:t>Attenuation</a:t>
              </a:r>
            </a:p>
          </p:txBody>
        </p:sp>
        <p:sp>
          <p:nvSpPr>
            <p:cNvPr id="43" name="Rectangle 48"/>
            <p:cNvSpPr>
              <a:spLocks noChangeArrowheads="1"/>
            </p:cNvSpPr>
            <p:nvPr/>
          </p:nvSpPr>
          <p:spPr bwMode="auto">
            <a:xfrm>
              <a:off x="3607" y="2311"/>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Transmission/</a:t>
              </a:r>
              <a:br>
                <a:rPr lang="en-US" sz="1400" b="1">
                  <a:latin typeface="Arial"/>
                  <a:cs typeface="Arial"/>
                </a:rPr>
              </a:br>
              <a:r>
                <a:rPr lang="en-US" sz="1400" b="1">
                  <a:latin typeface="Arial"/>
                  <a:cs typeface="Arial"/>
                </a:rPr>
                <a:t>Attenuation</a:t>
              </a:r>
            </a:p>
          </p:txBody>
        </p:sp>
        <p:sp>
          <p:nvSpPr>
            <p:cNvPr id="44" name="Rectangle 49"/>
            <p:cNvSpPr>
              <a:spLocks noChangeArrowheads="1"/>
            </p:cNvSpPr>
            <p:nvPr/>
          </p:nvSpPr>
          <p:spPr bwMode="auto">
            <a:xfrm>
              <a:off x="3607" y="2663"/>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Transmission/</a:t>
              </a:r>
              <a:br>
                <a:rPr lang="en-US" sz="1400" b="1">
                  <a:latin typeface="Arial"/>
                  <a:cs typeface="Arial"/>
                </a:rPr>
              </a:br>
              <a:r>
                <a:rPr lang="en-US" sz="1400" b="1">
                  <a:latin typeface="Arial"/>
                  <a:cs typeface="Arial"/>
                </a:rPr>
                <a:t>Attenuation</a:t>
              </a:r>
            </a:p>
          </p:txBody>
        </p:sp>
        <p:sp>
          <p:nvSpPr>
            <p:cNvPr id="45" name="Line 51"/>
            <p:cNvSpPr>
              <a:spLocks noChangeShapeType="1"/>
            </p:cNvSpPr>
            <p:nvPr/>
          </p:nvSpPr>
          <p:spPr bwMode="auto">
            <a:xfrm flipH="1">
              <a:off x="3435" y="3173"/>
              <a:ext cx="484" cy="0"/>
            </a:xfrm>
            <a:prstGeom prst="line">
              <a:avLst/>
            </a:prstGeom>
            <a:noFill/>
            <a:ln w="19050">
              <a:solidFill>
                <a:schemeClr val="tx1"/>
              </a:solidFill>
              <a:round/>
              <a:headEnd/>
              <a:tailEnd type="triangle" w="med" len="med"/>
            </a:ln>
          </p:spPr>
          <p:txBody>
            <a:bodyPr wrap="none" anchor="ctr"/>
            <a:lstStyle/>
            <a:p>
              <a:endParaRPr lang="en-US" sz="3200" b="1">
                <a:latin typeface="Arial"/>
                <a:cs typeface="Arial"/>
              </a:endParaRPr>
            </a:p>
          </p:txBody>
        </p:sp>
        <p:sp>
          <p:nvSpPr>
            <p:cNvPr id="46" name="Rectangle 50"/>
            <p:cNvSpPr>
              <a:spLocks noChangeArrowheads="1"/>
            </p:cNvSpPr>
            <p:nvPr/>
          </p:nvSpPr>
          <p:spPr bwMode="auto">
            <a:xfrm>
              <a:off x="3607" y="3028"/>
              <a:ext cx="1727" cy="288"/>
            </a:xfrm>
            <a:prstGeom prst="rect">
              <a:avLst/>
            </a:prstGeom>
            <a:solidFill>
              <a:srgbClr val="FFD911"/>
            </a:solidFill>
            <a:ln w="9525" algn="ctr">
              <a:noFill/>
              <a:miter lim="800000"/>
              <a:headEnd/>
              <a:tailEnd/>
            </a:ln>
          </p:spPr>
          <p:txBody>
            <a:bodyPr wrap="none" lIns="121774" tIns="60886" rIns="121774" bIns="60886" anchor="ctr"/>
            <a:lstStyle/>
            <a:p>
              <a:pPr algn="ctr" defTabSz="1216025">
                <a:lnSpc>
                  <a:spcPct val="95000"/>
                </a:lnSpc>
                <a:spcBef>
                  <a:spcPct val="35000"/>
                </a:spcBef>
                <a:buClr>
                  <a:schemeClr val="folHlink"/>
                </a:buClr>
                <a:buFont typeface="Times" pitchFamily="18" charset="0"/>
                <a:buNone/>
              </a:pPr>
              <a:r>
                <a:rPr lang="en-US" sz="1400" b="1">
                  <a:latin typeface="Arial"/>
                  <a:cs typeface="Arial"/>
                </a:rPr>
                <a:t>Photoneutron Slowing</a:t>
              </a:r>
              <a:br>
                <a:rPr lang="en-US" sz="1400" b="1">
                  <a:latin typeface="Arial"/>
                  <a:cs typeface="Arial"/>
                </a:rPr>
              </a:br>
              <a:r>
                <a:rPr lang="en-US" sz="1400" b="1">
                  <a:latin typeface="Arial"/>
                  <a:cs typeface="Arial"/>
                </a:rPr>
                <a:t>Down via S</a:t>
              </a:r>
            </a:p>
          </p:txBody>
        </p:sp>
      </p:grpSp>
    </p:spTree>
    <p:extLst>
      <p:ext uri="{BB962C8B-B14F-4D97-AF65-F5344CB8AC3E}">
        <p14:creationId xmlns:p14="http://schemas.microsoft.com/office/powerpoint/2010/main" val="811948545"/>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4873</Words>
  <Application>Microsoft Office PowerPoint</Application>
  <PresentationFormat>On-screen Show (4:3)</PresentationFormat>
  <Paragraphs>571</Paragraphs>
  <Slides>43</Slides>
  <Notes>42</Notes>
  <HiddenSlides>10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0" baseType="lpstr">
      <vt:lpstr>ＭＳ Ｐゴシック</vt:lpstr>
      <vt:lpstr>Arial</vt:lpstr>
      <vt:lpstr>Calibri</vt:lpstr>
      <vt:lpstr>Courier New</vt:lpstr>
      <vt:lpstr>Times</vt:lpstr>
      <vt:lpstr>Office Theme</vt:lpstr>
      <vt:lpstr>Graph</vt:lpstr>
      <vt:lpstr>PowerPoint Presentation</vt:lpstr>
      <vt:lpstr>Active radiation detection</vt:lpstr>
      <vt:lpstr>Characteristics of active systems</vt:lpstr>
      <vt:lpstr>Some practical concerns for active inspection</vt:lpstr>
      <vt:lpstr>Active detection of HEU – the promise</vt:lpstr>
      <vt:lpstr>Active detection of HEU – some drawbacks</vt:lpstr>
      <vt:lpstr>The need for active detection</vt:lpstr>
      <vt:lpstr>Active interrogation methods</vt:lpstr>
      <vt:lpstr>Available signatures for neutrons and photons</vt:lpstr>
      <vt:lpstr>Timescale of the fission process</vt:lpstr>
      <vt:lpstr>Prompt vs delayed radiation detection</vt:lpstr>
      <vt:lpstr>Delayed gamma detection (1)</vt:lpstr>
      <vt:lpstr>Delayed gamma detection (2)</vt:lpstr>
      <vt:lpstr>Prompt radiation detection techniques</vt:lpstr>
      <vt:lpstr>Transmission density measurement</vt:lpstr>
      <vt:lpstr>Dual-energy transmission measurement</vt:lpstr>
      <vt:lpstr>Dual-energy transmission radiography</vt:lpstr>
      <vt:lpstr>X-ray scattering</vt:lpstr>
      <vt:lpstr>Photofission</vt:lpstr>
      <vt:lpstr>Photofission thresholds</vt:lpstr>
      <vt:lpstr>Day 2</vt:lpstr>
      <vt:lpstr>NRF detection: the scattering method (1) </vt:lpstr>
      <vt:lpstr>NRF detection: the scattering method (2)</vt:lpstr>
      <vt:lpstr>NRF detection: the transmission method (1)</vt:lpstr>
      <vt:lpstr>NRF detection: the transmission method (2)</vt:lpstr>
      <vt:lpstr>NRF detection using a notch detector</vt:lpstr>
      <vt:lpstr>Immunity to false negatives</vt:lpstr>
      <vt:lpstr>Inverse density radiography</vt:lpstr>
      <vt:lpstr>Passport Systems NRF scanner (1)</vt:lpstr>
      <vt:lpstr>Passport Systems NRF scanner (2)</vt:lpstr>
      <vt:lpstr>Effective Z (EZ-3D) determination</vt:lpstr>
      <vt:lpstr>Narrow bandwidth source for NRF detection (1)</vt:lpstr>
      <vt:lpstr>Narrow bandwidth source for NRF detection (2)</vt:lpstr>
      <vt:lpstr>Bremsstrahlung photon source demonstration</vt:lpstr>
      <vt:lpstr>Monoenergetic photon imaging: approach</vt:lpstr>
      <vt:lpstr>Some candidate reactions</vt:lpstr>
      <vt:lpstr>Characteristic gamma-ray interrogation source</vt:lpstr>
      <vt:lpstr>15.1 MeV transmission image</vt:lpstr>
      <vt:lpstr>Identifying SNM</vt:lpstr>
      <vt:lpstr>Fluence to dose for detection</vt:lpstr>
      <vt:lpstr>Past experience with photonuclear inspection</vt:lpstr>
      <vt:lpstr>A “non-nuclear” active interrogation method: using high-energy photons for Z discrimination</vt:lpstr>
      <vt:lpstr>Using high-energy photons for Z discrimination: approach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2015-01-12T20:36:36Z</dcterms:created>
  <dcterms:modified xsi:type="dcterms:W3CDTF">2018-01-25T00:11:37Z</dcterms:modified>
</cp:coreProperties>
</file>